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sldIdLst>
    <p:sldId id="256" r:id="rId2"/>
    <p:sldId id="264" r:id="rId3"/>
    <p:sldId id="261" r:id="rId4"/>
    <p:sldId id="266" r:id="rId5"/>
    <p:sldId id="257" r:id="rId6"/>
    <p:sldId id="258" r:id="rId7"/>
    <p:sldId id="259" r:id="rId8"/>
    <p:sldId id="263" r:id="rId9"/>
    <p:sldId id="260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9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73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8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26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6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2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0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7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4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1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8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8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0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7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8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5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64" y="2404534"/>
            <a:ext cx="9651077" cy="164630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bg-BG" dirty="0" smtClean="0"/>
              <a:t>ПРОЕКТИ ПО ПРОГРАМА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„ТРАНСПОРТНА </a:t>
            </a:r>
            <a:r>
              <a:rPr lang="bg-BG" dirty="0"/>
              <a:t>СВЪРЗАНОСТ“ 2021-2027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В ОБЛАСТ РУСЕ</a:t>
            </a:r>
            <a:br>
              <a:rPr lang="bg-BG" dirty="0" smtClean="0"/>
            </a:br>
            <a:r>
              <a:rPr lang="bg-BG" dirty="0" smtClean="0"/>
              <a:t> </a:t>
            </a:r>
            <a:endParaRPr lang="bg-BG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08113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4825" y="5424679"/>
            <a:ext cx="4053698" cy="97719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bg-BG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r>
              <a:rPr lang="bg-BG" altLang="en-US" sz="1400" b="1" i="1" noProof="0" dirty="0" smtClean="0">
                <a:solidFill>
                  <a:srgbClr val="0070C0"/>
                </a:solidFill>
                <a:latin typeface="Trebuchet MS" panose="020B0603020202020204"/>
              </a:rPr>
              <a:t>инж. Ивета Колева</a:t>
            </a:r>
            <a:endParaRPr kumimoji="0" lang="en-US" altLang="en-US" sz="14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r>
              <a:rPr kumimoji="0" lang="bg-BG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Началник отдел „Програмиране“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r>
              <a:rPr lang="bg-BG" altLang="en-US" sz="1200" i="1" dirty="0" smtClean="0">
                <a:solidFill>
                  <a:srgbClr val="0070C0"/>
                </a:solidFill>
                <a:latin typeface="Trebuchet MS" panose="020B0603020202020204"/>
              </a:rPr>
              <a:t>Дирекция „Координация на програми и проекти“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r>
              <a:rPr kumimoji="0" lang="bg-BG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Министерство на транспорта и съобщенията</a:t>
            </a:r>
            <a:endParaRPr kumimoji="0" lang="en-US" altLang="en-US" sz="12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34" y="646114"/>
            <a:ext cx="8596668" cy="3880773"/>
          </a:xfrm>
          <a:noFill/>
          <a:effectLst/>
        </p:spPr>
        <p:txBody>
          <a:bodyPr anchor="ctr"/>
          <a:lstStyle/>
          <a:p>
            <a:pPr marL="0" indent="0" algn="ctr">
              <a:buNone/>
            </a:pP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  <a:p>
            <a:endParaRPr lang="bg-BG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7165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4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08113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401388"/>
            <a:ext cx="8196263" cy="61531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794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08113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"/>
            <a:ext cx="7896497" cy="59000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017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2400" dirty="0" smtClean="0"/>
              <a:t>ПРОГРАМА </a:t>
            </a:r>
            <a:r>
              <a:rPr lang="bg-BG" sz="2400" dirty="0" smtClean="0"/>
              <a:t>„ТРАНСПОРТНА </a:t>
            </a:r>
            <a:r>
              <a:rPr lang="bg-BG" sz="2400" dirty="0"/>
              <a:t>СВЪРЗАНОСТ“ 2021-2027</a:t>
            </a:r>
            <a:r>
              <a:rPr lang="bg-BG" sz="2400" dirty="0" smtClean="0"/>
              <a:t/>
            </a:r>
            <a:br>
              <a:rPr lang="bg-BG" sz="2400" dirty="0" smtClean="0"/>
            </a:b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6635"/>
            <a:ext cx="8596668" cy="4540656"/>
          </a:xfrm>
        </p:spPr>
        <p:txBody>
          <a:bodyPr anchor="ctr">
            <a:normAutofit lnSpcReduction="10000"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Официално одобрена от Европейската комисия </a:t>
            </a:r>
            <a:r>
              <a:rPr lang="bg-BG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bg-BG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октомври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2022 г.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bg-BG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 </a:t>
            </a:r>
            <a:r>
              <a:rPr lang="bg-BG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</a:t>
            </a:r>
            <a:r>
              <a:rPr lang="en-US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1,9 </a:t>
            </a:r>
            <a:r>
              <a:rPr 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млрд. евро</a:t>
            </a:r>
            <a:r>
              <a:rPr lang="en-US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bg-BG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Приоритетни </a:t>
            </a:r>
            <a:r>
              <a:rPr lang="bg-BG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оси</a:t>
            </a:r>
            <a:r>
              <a:rPr lang="en-US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 1:</a:t>
            </a:r>
            <a:r>
              <a:rPr lang="en-GB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„Развитие на железопътната инфраструктура по „основната“ и „</a:t>
            </a:r>
            <a:r>
              <a:rPr lang="bg-BG" sz="1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широкообхватната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 </a:t>
            </a:r>
            <a:r>
              <a:rPr lang="bg-BG" sz="1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Трансевропейска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транспортна мрежа“;</a:t>
            </a:r>
            <a:endParaRPr lang="en-GB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 2:</a:t>
            </a:r>
            <a:r>
              <a:rPr lang="en-GB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„Развитие на пътната инфраструктура по „основната“ </a:t>
            </a:r>
            <a:r>
              <a:rPr lang="bg-BG" sz="1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Трансевропейска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транспортна мрежа“;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 3:</a:t>
            </a:r>
            <a:r>
              <a:rPr lang="en-GB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„Подобряване на </a:t>
            </a:r>
            <a:r>
              <a:rPr lang="bg-BG" sz="1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интермодалността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иновации, модернизирани системи за управление на трафика, подобряване на сигурността и безопасността на транспорта“;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 4: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„</a:t>
            </a:r>
            <a:r>
              <a:rPr lang="bg-BG" sz="1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Интермодалност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в градска среда“;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 5:</a:t>
            </a:r>
            <a:r>
              <a:rPr lang="en-GB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„Техническа помощ</a:t>
            </a:r>
            <a:r>
              <a:rPr lang="en-GB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"</a:t>
            </a:r>
            <a:r>
              <a:rPr lang="bg-BG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Период на допустимост на разходите</a:t>
            </a:r>
            <a:r>
              <a:rPr lang="en-GB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31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декември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9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г.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45918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2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06300" cy="1320800"/>
          </a:xfrm>
        </p:spPr>
        <p:txBody>
          <a:bodyPr>
            <a:normAutofit/>
          </a:bodyPr>
          <a:lstStyle/>
          <a:p>
            <a:pPr algn="ctr"/>
            <a:r>
              <a:rPr lang="bg-BG" sz="1800" dirty="0" smtClean="0"/>
              <a:t>ПРОЕКТИ ФИНАНСИРАНИ ПО </a:t>
            </a:r>
            <a:br>
              <a:rPr lang="bg-BG" sz="1800" dirty="0" smtClean="0"/>
            </a:br>
            <a:r>
              <a:rPr lang="bg-BG" sz="1800" dirty="0" smtClean="0"/>
              <a:t>ПРОГРАМА </a:t>
            </a:r>
            <a:r>
              <a:rPr lang="bg-BG" sz="1800" dirty="0" smtClean="0"/>
              <a:t>„ТРАНСПОРТНА </a:t>
            </a:r>
            <a:r>
              <a:rPr lang="bg-BG" sz="1800" dirty="0"/>
              <a:t>СВЪРЗАНОСТ“ </a:t>
            </a:r>
            <a:r>
              <a:rPr lang="bg-BG" sz="1800" dirty="0" smtClean="0"/>
              <a:t>2021-2027 В </a:t>
            </a:r>
            <a:r>
              <a:rPr lang="bg-BG" sz="1800" dirty="0" smtClean="0"/>
              <a:t>ОБЛАСТ РУСЕ 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0955"/>
            <a:ext cx="8596668" cy="464515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бенефициенти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програмата са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„Железопътна инфраструктура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Агенция „Пътна инфраструктура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Изпълнителна агенция „Проучване и поддържане на р. Дунав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Държавно предприятие „Пристанищна инфраструктура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Изпълнителна агенция „Морска администрация“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Интермодални оператори/оператори в пристанищата за обществен транспорт с национално значение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Управляващия орган на Програма „Транспортна свързаност“ 2021-2027 г.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 лица или сдружения между тях с интерес за създаване на зарядна инфраструктура за алтернативни горива</a:t>
            </a: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45918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2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53886"/>
          </a:xfrm>
        </p:spPr>
        <p:txBody>
          <a:bodyPr anchor="ctr">
            <a:normAutofit/>
          </a:bodyPr>
          <a:lstStyle/>
          <a:p>
            <a:pPr algn="ctr"/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 компания „Железопътна инфраструктура“ -  проекти в изпълнение или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 проекти: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36" y="1933303"/>
            <a:ext cx="8596668" cy="4160312"/>
          </a:xfrm>
        </p:spPr>
        <p:txBody>
          <a:bodyPr anchor="ctr">
            <a:normAutofit/>
          </a:bodyPr>
          <a:lstStyle/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тягова подстанция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Русе и въвеждане на система за телеконтрол и телесигнализация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SCADA,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 по ПТС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Интермодален терминал Русе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отпаднал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за възстановяване и  устойчивост поради невъзможност да завърши до средата на 2026 г.; с възможност за финансиране по ПТС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Изработване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 за развитие на железопътен възел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Русе; с възможност за финансиране по ПТС</a:t>
            </a: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Дигитализация на жп транспорта 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ERTMS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 жп участъци „Русе – Каспичан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отпаднал от Плана за възстановяване и  устойчивост поради невъзможност да завърши до средата на 2026 г.; с възможност за финансиране по ПТС</a:t>
            </a:r>
          </a:p>
          <a:p>
            <a:pPr marL="0" indent="0">
              <a:buNone/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45918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Агенция „Пътна инфраструктура“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проекти в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изпълнение: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Автомагистрала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„Русе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Велико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Търново“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Участъкът е разделен на три подучастъка: </a:t>
            </a:r>
          </a:p>
          <a:p>
            <a:pPr lvl="1">
              <a:buFont typeface="+mj-lt"/>
              <a:buAutoNum type="arabicPeriod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Русе –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Бяла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(40.24 км)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Обходен път на гр. Бяла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35.4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+mj-lt"/>
              <a:buAutoNum type="arabicPeriod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Бяла - Велико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Търново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57.2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км)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подучастъци 1 и 2 са подписани договори за проектиране и строителство, както и договори за строителен надзор.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издадено разрешение за строеж за участък с дължина 7,9 км от подучастък 2.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 все още не е одобрен по ПТС, но е включен в програмата, като стратегически проект и за него е предвидено финансиране.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45918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0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1320800"/>
          </a:xfrm>
        </p:spPr>
        <p:txBody>
          <a:bodyPr anchor="ctr">
            <a:normAutofit/>
          </a:bodyPr>
          <a:lstStyle/>
          <a:p>
            <a:pPr algn="ctr"/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Държавно предприятие „Пристанищна инфраструктура“ - 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 проекти: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6102"/>
            <a:ext cx="8388289" cy="4860043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„Техническа помощ за изграждане на брегово захранване с електричество на кораби в българските речни пристанища Русе, Видин и Лом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 бе финансиран и изпълнен по ОПТТИ 2014-2020.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Той предвижда изграждане на брегово захранване с електричество на кораби в българските речни пристанища Русе, Видин и Лом с оглед повишаване на нивото им на конкурентоспособност и ускоряване на прехода към OPS услуги за потребителите на корабоплаването.</a:t>
            </a: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рамките на проекта са изготвени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следните документи - п</a:t>
            </a:r>
            <a:r>
              <a:rPr 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редпроектно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проучване; АРП и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приложимия режим на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свързани с процедурите за околна среда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 за кандидатстване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обществена поръчка. 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обявяване на обществена поръчка за избор на изпълнител на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доставките и строителните дейности и кандидатстване по ПТС.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45918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9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1320800"/>
          </a:xfrm>
        </p:spPr>
        <p:txBody>
          <a:bodyPr anchor="ctr">
            <a:normAutofit/>
          </a:bodyPr>
          <a:lstStyle/>
          <a:p>
            <a:pPr algn="ctr"/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Държавно предприятие „Пристанищна инфраструктура“ -  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 проекти: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277" y="1528355"/>
            <a:ext cx="8596668" cy="491229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„Техническа помощ за изграждане на мултимодална транспортна платформа в Пристанище Русе и подобряване на връзките му с хинтерланда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изпълнението на проекта ДППИ възнамерява да изгради и развие мултимодална транспортна платформа в Пристанище Русе.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Предназначението на платформата ще осигури комбиниран транспорт тип РО-ЛА - директно натоварване на товарни автомобили на специализирани жп вагони. Целта е ремаркетата да не се отделят от влекачите, като по този начин ще се осигури алтернатива на преминаването на Дунав мост при Русе.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финансиран и изпълнен по ОПТТИ 2014-2020, като са изготвени следните документи - п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редпроектно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проучване; АРП и анализ за приложимия режим на държавни помощи;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документи, свързани с процедурите за околна среда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формуляр за кандидатстване и документация за обществена поръчка. </a:t>
            </a:r>
          </a:p>
          <a:p>
            <a:pPr algn="just">
              <a:spcBef>
                <a:spcPts val="0"/>
              </a:spcBef>
            </a:pPr>
            <a:endParaRPr 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 обявяване на обществена поръчка за избор на изпълнител на строителните дейности и кандидатстване по ПТС.</a:t>
            </a:r>
          </a:p>
          <a:p>
            <a:pPr marL="0" indent="0">
              <a:spcBef>
                <a:spcPts val="0"/>
              </a:spcBef>
              <a:buNone/>
            </a:pP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45918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1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Изпълнителна агенция „Проучване и поддържане на р. Дунав“ - 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 проекти: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968" y="1930400"/>
            <a:ext cx="8009466" cy="3880773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Проекти, които предстои да бъдат подадени за финансиране по програмата:</a:t>
            </a: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специализирано оборудване за подобряване на навигационно-</a:t>
            </a:r>
            <a:r>
              <a:rPr 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пътевата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обстановка по р.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Дунав (очаква се да бъде стартиран след 2025 г.);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оперативен кей в лимана на ИАППД, ркм.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491;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на самоходна смучеща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драга.</a:t>
            </a: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410299-A15E-A689-B590-2C40AF78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45918"/>
              </p:ext>
            </p:extLst>
          </p:nvPr>
        </p:nvGraphicFramePr>
        <p:xfrm>
          <a:off x="10965366" y="143851"/>
          <a:ext cx="890326" cy="7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Acrobat Document" r:id="rId3" imgW="2351520" imgH="1677240" progId="AcroExch.Document.DC">
                  <p:embed/>
                </p:oleObj>
              </mc:Choice>
              <mc:Fallback>
                <p:oleObj name="Acrobat Document" r:id="rId3" imgW="2351520" imgH="167724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410299-A15E-A689-B590-2C40AF781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366" y="143851"/>
                        <a:ext cx="890326" cy="743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1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842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Trebuchet MS</vt:lpstr>
      <vt:lpstr>Verdana</vt:lpstr>
      <vt:lpstr>Wingdings</vt:lpstr>
      <vt:lpstr>Wingdings 3</vt:lpstr>
      <vt:lpstr>Facet</vt:lpstr>
      <vt:lpstr>Acrobat Document</vt:lpstr>
      <vt:lpstr>ПРОЕКТИ ПО ПРОГРАМА  „ТРАНСПОРТНА СВЪРЗАНОСТ“ 2021-2027 В ОБЛАСТ РУСЕ  </vt:lpstr>
      <vt:lpstr>PowerPoint Presentation</vt:lpstr>
      <vt:lpstr> ПРОГРАМА „ТРАНСПОРТНА СВЪРЗАНОСТ“ 2021-2027 </vt:lpstr>
      <vt:lpstr>ПРОЕКТИ ФИНАНСИРАНИ ПО  ПРОГРАМА „ТРАНСПОРТНА СВЪРЗАНОСТ“ 2021-2027 В ОБЛАСТ РУСЕ </vt:lpstr>
      <vt:lpstr>Национална компания „Железопътна инфраструктура“ -  проекти в изпълнение или предстоящи проекти: </vt:lpstr>
      <vt:lpstr>Агенция „Пътна инфраструктура“-  проекти в изпълнение: </vt:lpstr>
      <vt:lpstr>Държавно предприятие „Пристанищна инфраструктура“ - предстоящи проекти:</vt:lpstr>
      <vt:lpstr>Държавно предприятие „Пристанищна инфраструктура“ -  предстоящи проекти:</vt:lpstr>
      <vt:lpstr>Изпълнителна агенция „Проучване и поддържане на р. Дунав“ -  предстоящи проекти:</vt:lpstr>
      <vt:lpstr>PowerPoint Presentation</vt:lpstr>
      <vt:lpstr>PowerPoint Presentation</vt:lpstr>
    </vt:vector>
  </TitlesOfParts>
  <Company>MTC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ДУНАВСКИ ФОРУМ 2024</dc:title>
  <dc:creator>Lyubomir Saev</dc:creator>
  <cp:lastModifiedBy>USER</cp:lastModifiedBy>
  <cp:revision>40</cp:revision>
  <dcterms:created xsi:type="dcterms:W3CDTF">2024-10-08T11:15:52Z</dcterms:created>
  <dcterms:modified xsi:type="dcterms:W3CDTF">2024-10-09T20:40:51Z</dcterms:modified>
</cp:coreProperties>
</file>