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43" r:id="rId3"/>
    <p:sldId id="351" r:id="rId4"/>
    <p:sldId id="352" r:id="rId5"/>
    <p:sldId id="353" r:id="rId6"/>
    <p:sldId id="354" r:id="rId7"/>
    <p:sldId id="355" r:id="rId8"/>
    <p:sldId id="357" r:id="rId9"/>
    <p:sldId id="358" r:id="rId10"/>
    <p:sldId id="35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 Markov" initials="MM" lastIdx="0" clrIdx="0">
    <p:extLst>
      <p:ext uri="{19B8F6BF-5375-455C-9EA6-DF929625EA0E}">
        <p15:presenceInfo xmlns:p15="http://schemas.microsoft.com/office/powerpoint/2012/main" userId="S-1-5-21-3756707997-3679801863-2662787887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E48312"/>
    <a:srgbClr val="F4C038"/>
    <a:srgbClr val="C49A2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80043E-450C-4B04-A016-61CCE189BF3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092C9D-E55E-418C-8722-F4ABE603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1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069EF1-68CC-4F95-94C1-9B7EF466F35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D39F14-7B24-4416-B42E-90627A20B9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77" y="382589"/>
            <a:ext cx="10484561" cy="3566160"/>
          </a:xfrm>
        </p:spPr>
        <p:txBody>
          <a:bodyPr>
            <a:noAutofit/>
          </a:bodyPr>
          <a:lstStyle/>
          <a:p>
            <a:pPr algn="ctr"/>
            <a:r>
              <a:rPr lang="bg-BG" sz="3600" b="1" dirty="0" smtClean="0">
                <a:solidFill>
                  <a:schemeClr val="tx1"/>
                </a:solidFill>
              </a:rPr>
              <a:t>РОЛЯ НА ДЪРЖАВНА АГЕНЦИЯ „БЕЗОПАСНОСТ НА ДВИЖЕНИЕТО ПО ПЪТИЩАТА“ В ПОДОБРЯВАНЕТО НА ПЪТНАТА ИНФРАСТРУКТУРА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5168" y="-2429425"/>
            <a:ext cx="1048456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НАУЧНО-ТЕХНИЧЕСКИ СЪЮЗ ПО ТРАНСПОРТА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ФОРУМ 2023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7524" y="2399861"/>
            <a:ext cx="1048456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МАЛИНА КРУМОВА</a:t>
            </a:r>
          </a:p>
          <a:p>
            <a:pPr algn="ctr"/>
            <a:r>
              <a:rPr lang="bg-BG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 НА ДЪРЖАВНА АГЕНЦИЯ „БЕЗОПАСНОСТ НА ДВИЖЕНИЕТО ПО ПЪТИЩАТА“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77" y="4767529"/>
            <a:ext cx="120711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„НА ПЪТЯ ЖИВОТЪТ Е С ПРЕДИМСТВО“ е мотото на пътната безопасност з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2537" r="1508" b="12704"/>
          <a:stretch/>
        </p:blipFill>
        <p:spPr bwMode="auto">
          <a:xfrm>
            <a:off x="1112874" y="0"/>
            <a:ext cx="9718158" cy="63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sp>
        <p:nvSpPr>
          <p:cNvPr id="18" name="TextBox 79">
            <a:extLst>
              <a:ext uri="{FF2B5EF4-FFF2-40B4-BE49-F238E27FC236}">
                <a16:creationId xmlns:a16="http://schemas.microsoft.com/office/drawing/2014/main" id="{C60195EB-0959-4BB1-BC20-30B52285FC97}"/>
              </a:ext>
            </a:extLst>
          </p:cNvPr>
          <p:cNvSpPr txBox="1"/>
          <p:nvPr/>
        </p:nvSpPr>
        <p:spPr>
          <a:xfrm>
            <a:off x="2294651" y="1875349"/>
            <a:ext cx="553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ru-RU" altLang="ko-KR" sz="1600" i="1" kern="0" dirty="0" smtClean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Постановление </a:t>
            </a:r>
            <a:r>
              <a:rPr lang="ru-RU" altLang="ko-KR" sz="1600" i="1" kern="0" dirty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21 от 1 февруари 2019 г</a:t>
            </a:r>
            <a:r>
              <a:rPr lang="ru-RU" altLang="ko-KR" sz="1600" i="1" kern="0" dirty="0" smtClean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lvl="0" indent="-285750">
              <a:buFontTx/>
              <a:buChar char="-"/>
              <a:defRPr/>
            </a:pPr>
            <a:endParaRPr lang="ru-RU" altLang="ko-KR" sz="1600" i="1" kern="0" dirty="0">
              <a:ln w="3175">
                <a:solidFill>
                  <a:sysClr val="windowText" lastClr="000000">
                    <a:alpha val="45000"/>
                  </a:sysClr>
                </a:solidFill>
              </a:ln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Tx/>
              <a:buChar char="-"/>
              <a:defRPr/>
            </a:pPr>
            <a:endParaRPr lang="bg-BG" altLang="ko-KR" sz="1600" i="1" kern="0" dirty="0" smtClean="0">
              <a:ln w="3175">
                <a:solidFill>
                  <a:sysClr val="windowText" lastClr="000000">
                    <a:alpha val="45000"/>
                  </a:sysClr>
                </a:solidFill>
              </a:ln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7278" y="-238184"/>
            <a:ext cx="10484561" cy="854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ФОРУМ 2023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005" y="4560694"/>
            <a:ext cx="3044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dirty="0" smtClean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Подобряване </a:t>
            </a:r>
            <a:r>
              <a:rPr lang="ru-RU" sz="1200" dirty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координацията между институциите, ангажирани </a:t>
            </a:r>
            <a:r>
              <a:rPr lang="ru-RU" sz="1200" dirty="0" smtClean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безопасността </a:t>
            </a:r>
            <a:r>
              <a:rPr lang="ru-RU" sz="1200" dirty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движението по </a:t>
            </a:r>
            <a:r>
              <a:rPr lang="ru-RU" sz="1200" dirty="0" smtClean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пътищата</a:t>
            </a:r>
            <a:endParaRPr lang="ru-RU" sz="1200" dirty="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385" y="2928109"/>
            <a:ext cx="2179528" cy="1371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Подобряване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564632" y="2928108"/>
            <a:ext cx="2179528" cy="1371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Ангажиране</a:t>
            </a:r>
            <a:endParaRPr lang="ru-RU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93195" y="2928108"/>
            <a:ext cx="2179528" cy="1371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Анализ</a:t>
            </a:r>
            <a:endParaRPr lang="ru-RU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399442" y="2928108"/>
            <a:ext cx="2179528" cy="1371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Контрол</a:t>
            </a:r>
            <a:endParaRPr lang="ru-RU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11706" y="4560693"/>
            <a:ext cx="2450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dirty="0" smtClean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Ангажиране </a:t>
            </a:r>
            <a:r>
              <a:rPr lang="ru-RU" sz="1200" dirty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неправителствения сектор с инициативи, допринасящи за намаляването на транспортния </a:t>
            </a:r>
            <a:r>
              <a:rPr lang="ru-RU" sz="1200" dirty="0" smtClean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травматизъм</a:t>
            </a:r>
            <a:endParaRPr lang="ru-RU" sz="1200" dirty="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32660" y="4560693"/>
            <a:ext cx="2900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dirty="0" smtClean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Безпристрастен </a:t>
            </a:r>
            <a:r>
              <a:rPr lang="ru-RU" sz="1200" dirty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анализ на данните, свързани с безопасността на </a:t>
            </a:r>
            <a:r>
              <a:rPr lang="ru-RU" sz="1200" dirty="0" smtClean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движението</a:t>
            </a:r>
            <a:endParaRPr lang="ru-RU" sz="1200" dirty="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30239" y="4560694"/>
            <a:ext cx="2828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Осигуряване </a:t>
            </a:r>
            <a:r>
              <a:rPr lang="ru-RU" sz="1200" dirty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мониторинг и контрол на резултатите от прилагането на политиката за пътна </a:t>
            </a:r>
            <a:r>
              <a:rPr lang="ru-RU" sz="1200" dirty="0" smtClean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безопасност</a:t>
            </a:r>
            <a:endParaRPr lang="ru-RU" sz="1200" b="0" i="0" dirty="0">
              <a:solidFill>
                <a:srgbClr val="42424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3" name="Straight Arrow Connector 32"/>
          <p:cNvCxnSpPr>
            <a:stCxn id="7" idx="3"/>
            <a:endCxn id="26" idx="1"/>
          </p:cNvCxnSpPr>
          <p:nvPr/>
        </p:nvCxnSpPr>
        <p:spPr>
          <a:xfrm flipV="1">
            <a:off x="2737913" y="3613909"/>
            <a:ext cx="826719" cy="1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44160" y="3653129"/>
            <a:ext cx="649035" cy="1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572723" y="3655746"/>
            <a:ext cx="826719" cy="1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40034" y="833519"/>
            <a:ext cx="889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0" dirty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ДЪРЖАВНА АГЕНЦИЯ „БЕЗОПАСНОСТ НА ДВИЖЕНИЕТО ПО ПЪТИЩАТА“</a:t>
            </a:r>
          </a:p>
        </p:txBody>
      </p:sp>
    </p:spTree>
    <p:extLst>
      <p:ext uri="{BB962C8B-B14F-4D97-AF65-F5344CB8AC3E}">
        <p14:creationId xmlns:p14="http://schemas.microsoft.com/office/powerpoint/2010/main" val="24795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0034" y="833519"/>
            <a:ext cx="889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0" dirty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ДЪРЖАВНА АГЕНЦИЯ „БЕЗОПАСНОСТ НА ДВИЖЕНИЕТО ПО ПЪТИЩАТА“</a:t>
            </a:r>
          </a:p>
        </p:txBody>
      </p:sp>
      <p:sp>
        <p:nvSpPr>
          <p:cNvPr id="18" name="TextBox 79">
            <a:extLst>
              <a:ext uri="{FF2B5EF4-FFF2-40B4-BE49-F238E27FC236}">
                <a16:creationId xmlns:a16="http://schemas.microsoft.com/office/drawing/2014/main" id="{C60195EB-0959-4BB1-BC20-30B52285FC97}"/>
              </a:ext>
            </a:extLst>
          </p:cNvPr>
          <p:cNvSpPr txBox="1"/>
          <p:nvPr/>
        </p:nvSpPr>
        <p:spPr>
          <a:xfrm>
            <a:off x="1165432" y="1206451"/>
            <a:ext cx="940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ru-RU" altLang="ko-KR" sz="1600" i="1" kern="0" dirty="0" smtClean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ЗИД на Закона за пътищата и Закона за движението по пътищата от март 2021 г.</a:t>
            </a:r>
          </a:p>
          <a:p>
            <a:pPr marL="285750" lvl="0" indent="-285750">
              <a:buFontTx/>
              <a:buChar char="-"/>
              <a:defRPr/>
            </a:pPr>
            <a:endParaRPr lang="ru-RU" altLang="ko-KR" sz="1600" i="1" kern="0" dirty="0">
              <a:ln w="3175">
                <a:solidFill>
                  <a:sysClr val="windowText" lastClr="000000">
                    <a:alpha val="45000"/>
                  </a:sysClr>
                </a:solidFill>
              </a:ln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Tx/>
              <a:buChar char="-"/>
              <a:defRPr/>
            </a:pPr>
            <a:endParaRPr lang="bg-BG" altLang="ko-KR" sz="1600" i="1" kern="0" dirty="0" smtClean="0">
              <a:ln w="3175">
                <a:solidFill>
                  <a:sysClr val="windowText" lastClr="000000">
                    <a:alpha val="45000"/>
                  </a:sysClr>
                </a:solidFill>
              </a:ln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7278" y="-238184"/>
            <a:ext cx="10484561" cy="854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ФОРУМ 2023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70110" y="1742941"/>
            <a:ext cx="1969946" cy="12701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Държавна политика</a:t>
            </a:r>
            <a:endParaRPr lang="ru-RU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70110" y="3242075"/>
            <a:ext cx="1969946" cy="12701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Национална стратегия за безопасност на движението по пътищата в Република България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82044" y="4741209"/>
            <a:ext cx="2152996" cy="12701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7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Годишен доклад </a:t>
            </a:r>
            <a:r>
              <a:rPr lang="ru-RU" sz="17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Министерския </a:t>
            </a:r>
            <a:r>
              <a:rPr lang="ru-RU" sz="17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съвет</a:t>
            </a:r>
            <a:endParaRPr lang="ru-RU" sz="17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90158" y="4741209"/>
            <a:ext cx="1969946" cy="12701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Препоръки към </a:t>
            </a: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отговорните институции</a:t>
            </a:r>
          </a:p>
        </p:txBody>
      </p:sp>
      <p:cxnSp>
        <p:nvCxnSpPr>
          <p:cNvPr id="8" name="Straight Arrow Connector 7"/>
          <p:cNvCxnSpPr>
            <a:stCxn id="7" idx="2"/>
            <a:endCxn id="26" idx="0"/>
          </p:cNvCxnSpPr>
          <p:nvPr/>
        </p:nvCxnSpPr>
        <p:spPr>
          <a:xfrm>
            <a:off x="4955083" y="3013047"/>
            <a:ext cx="0" cy="22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6" idx="2"/>
            <a:endCxn id="27" idx="0"/>
          </p:cNvCxnSpPr>
          <p:nvPr/>
        </p:nvCxnSpPr>
        <p:spPr>
          <a:xfrm>
            <a:off x="4955083" y="4512181"/>
            <a:ext cx="3459" cy="22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3"/>
            <a:endCxn id="28" idx="1"/>
          </p:cNvCxnSpPr>
          <p:nvPr/>
        </p:nvCxnSpPr>
        <p:spPr>
          <a:xfrm>
            <a:off x="6035040" y="5376262"/>
            <a:ext cx="855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sp>
        <p:nvSpPr>
          <p:cNvPr id="18" name="TextBox 79">
            <a:extLst>
              <a:ext uri="{FF2B5EF4-FFF2-40B4-BE49-F238E27FC236}">
                <a16:creationId xmlns:a16="http://schemas.microsoft.com/office/drawing/2014/main" id="{C60195EB-0959-4BB1-BC20-30B52285FC97}"/>
              </a:ext>
            </a:extLst>
          </p:cNvPr>
          <p:cNvSpPr txBox="1"/>
          <p:nvPr/>
        </p:nvSpPr>
        <p:spPr>
          <a:xfrm>
            <a:off x="1040034" y="1859531"/>
            <a:ext cx="940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ru-RU" altLang="ko-KR" sz="1600" i="1" kern="0" dirty="0" smtClean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ЗИД на Закона за пътищата и Закона за движението по пътищата от март 2021 г.</a:t>
            </a:r>
          </a:p>
          <a:p>
            <a:pPr marL="285750" lvl="0" indent="-285750">
              <a:buFontTx/>
              <a:buChar char="-"/>
              <a:defRPr/>
            </a:pPr>
            <a:endParaRPr lang="ru-RU" altLang="ko-KR" sz="1600" i="1" kern="0" dirty="0">
              <a:ln w="3175">
                <a:solidFill>
                  <a:sysClr val="windowText" lastClr="000000">
                    <a:alpha val="45000"/>
                  </a:sysClr>
                </a:solidFill>
              </a:ln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Tx/>
              <a:buChar char="-"/>
              <a:defRPr/>
            </a:pPr>
            <a:endParaRPr lang="bg-BG" altLang="ko-KR" sz="1600" i="1" kern="0" dirty="0" smtClean="0">
              <a:ln w="3175">
                <a:solidFill>
                  <a:sysClr val="windowText" lastClr="000000">
                    <a:alpha val="45000"/>
                  </a:sysClr>
                </a:solidFill>
              </a:ln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7278" y="-238184"/>
            <a:ext cx="10484561" cy="854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ФОРУМ 2023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034" y="4055160"/>
            <a:ext cx="2815680" cy="164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Разработване на </a:t>
            </a: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проекти на нормативни актове, свързани с безопасността на пътната инфраструктура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50648" y="4055160"/>
            <a:ext cx="2815680" cy="164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Извършване на проверки </a:t>
            </a: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относно състоянието и характеристиките на пътната инфраструктура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92463" y="4069336"/>
            <a:ext cx="2815680" cy="164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Препоръки и </a:t>
            </a: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методически указания </a:t>
            </a:r>
            <a:r>
              <a:rPr lang="ru-RU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администрациите, управляващи пътищата</a:t>
            </a:r>
            <a:endParaRPr lang="ru-RU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64162" y="2390767"/>
            <a:ext cx="2388652" cy="14298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Съгласуване на Стратегия </a:t>
            </a: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развитие на пътната инфраструктура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0034" y="833519"/>
            <a:ext cx="889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0" dirty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ДЪРЖАВНА АГЕНЦИЯ „БЕЗОПАСНОСТ НА ДВИЖЕНИЕТО ПО ПЪТИЩАТА“</a:t>
            </a:r>
          </a:p>
        </p:txBody>
      </p:sp>
    </p:spTree>
    <p:extLst>
      <p:ext uri="{BB962C8B-B14F-4D97-AF65-F5344CB8AC3E}">
        <p14:creationId xmlns:p14="http://schemas.microsoft.com/office/powerpoint/2010/main" val="217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27278" y="-238184"/>
            <a:ext cx="10484561" cy="854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ФОРУМ 2023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54" y="3576659"/>
            <a:ext cx="2137249" cy="21372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259297"/>
              </p:ext>
            </p:extLst>
          </p:nvPr>
        </p:nvGraphicFramePr>
        <p:xfrm>
          <a:off x="4475408" y="1969280"/>
          <a:ext cx="6160877" cy="385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058">
                  <a:extLst>
                    <a:ext uri="{9D8B030D-6E8A-4147-A177-3AD203B41FA5}">
                      <a16:colId xmlns:a16="http://schemas.microsoft.com/office/drawing/2014/main" val="3267912371"/>
                    </a:ext>
                  </a:extLst>
                </a:gridCol>
                <a:gridCol w="1562623">
                  <a:extLst>
                    <a:ext uri="{9D8B030D-6E8A-4147-A177-3AD203B41FA5}">
                      <a16:colId xmlns:a16="http://schemas.microsoft.com/office/drawing/2014/main" val="1836164094"/>
                    </a:ext>
                  </a:extLst>
                </a:gridCol>
                <a:gridCol w="2234196">
                  <a:extLst>
                    <a:ext uri="{9D8B030D-6E8A-4147-A177-3AD203B41FA5}">
                      <a16:colId xmlns:a16="http://schemas.microsoft.com/office/drawing/2014/main" val="775213189"/>
                    </a:ext>
                  </a:extLst>
                </a:gridCol>
              </a:tblGrid>
              <a:tr h="47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Характеристики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Традиционен подход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Системен подход</a:t>
                      </a:r>
                      <a:endParaRPr lang="bg-BG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729502"/>
                  </a:ext>
                </a:extLst>
              </a:tr>
              <a:tr h="472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Отговорност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Ползвателя на пътя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Споделена отговорност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234030"/>
                  </a:ext>
                </a:extLst>
              </a:tr>
              <a:tr h="4233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Причина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Човешка грешка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Пропуски в системата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119000"/>
                  </a:ext>
                </a:extLst>
              </a:tr>
              <a:tr h="295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Подход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Реактивен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Проактивен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558532"/>
                  </a:ext>
                </a:extLst>
              </a:tr>
              <a:tr h="329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Интервенции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Изолирани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Интегрирани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076178"/>
                  </a:ext>
                </a:extLst>
              </a:tr>
              <a:tr h="1667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Цел</a:t>
                      </a:r>
                      <a:endParaRPr lang="bg-BG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noProof="0" dirty="0" smtClean="0">
                          <a:effectLst/>
                        </a:rPr>
                        <a:t>Предотвратяване на пътнотранспортни произшествия и намаляване на жертвите и ранените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400" noProof="0" dirty="0" smtClean="0">
                          <a:effectLst/>
                        </a:rPr>
                        <a:t>Елиминиране на смъртните случаи и сериозните наранявания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618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8259" y="1969280"/>
            <a:ext cx="3911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Приет с Решение </a:t>
            </a:r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№ 16 на МС от 17 януари 2019 г.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национална политика за постигане на висока степен на безопасност по пътищата на Република България.</a:t>
            </a:r>
            <a:endParaRPr lang="bg-BG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0034" y="833519"/>
            <a:ext cx="889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0" dirty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ИНТЕГРИРАН ПОДХОД «БЕЗОПАСНА СИСТЕМА»</a:t>
            </a:r>
          </a:p>
        </p:txBody>
      </p:sp>
    </p:spTree>
    <p:extLst>
      <p:ext uri="{BB962C8B-B14F-4D97-AF65-F5344CB8AC3E}">
        <p14:creationId xmlns:p14="http://schemas.microsoft.com/office/powerpoint/2010/main" val="17402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27278" y="-238184"/>
            <a:ext cx="10484561" cy="854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ФОРУМ 2023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0034" y="833519"/>
            <a:ext cx="8890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0" dirty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ВНЕДРЯВАНЕ НА ПОДХОДА «БЕЗОПАСНА СИСТЕМА» В РАБОТАТА НА ИНСТИТУЦИИТЕ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3C7C5"/>
              </a:clrFrom>
              <a:clrTo>
                <a:srgbClr val="63C7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99" y="3314378"/>
            <a:ext cx="2983245" cy="19950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11190" y="1832646"/>
            <a:ext cx="2712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ПЛАНИРАНЕ</a:t>
            </a: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4944" y="2849822"/>
            <a:ext cx="3122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ПРОЕКТИРАНЕ</a:t>
            </a: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3219" y="3602563"/>
            <a:ext cx="3346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СТРОИТЕЛСТВО</a:t>
            </a: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28957" y="4844820"/>
            <a:ext cx="3111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ПОДДЪРЖАНЕ</a:t>
            </a: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27278" y="-238184"/>
            <a:ext cx="10484561" cy="854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ФОРУМ 2023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0034" y="833519"/>
            <a:ext cx="8890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0" dirty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ВНЕДРЯВАНЕ НА ПОДХОДА «БЕЗОПАСНА СИСТЕМА» В РАБОТАТА НА ИНСТИТУЦИИТЕ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5853" y="2262147"/>
            <a:ext cx="6931706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ОЦЕНКА НА ВЪЗДЕЙСТВИЕТО ПЪРХУ ПЪТНАТА БЕЗОПАСНОСТ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ОДИТ ЗА ПЪТНА БЕЗОПАСНОСТ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ЦЕЛЕНАСОЧЕНА ИНСПЕКЦИЯ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ПЕРИОДИЧНА ИНСПЕКЦИЯ</a:t>
            </a:r>
            <a:endParaRPr lang="bg-BG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9461" y="4981931"/>
            <a:ext cx="8665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ПРОЦЕДУРИТЕ ОСИГУРЯВАТ </a:t>
            </a:r>
            <a:r>
              <a:rPr lang="bg-BG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ПРОАКТИВЕН ПОДХОД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 УПРАВЛЕНИЕТО НА ПЪТНАТА ИНФРАСТРУКТУРА</a:t>
            </a:r>
            <a:endParaRPr lang="bg-BG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27278" y="-238184"/>
            <a:ext cx="10484561" cy="854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ФОРУМ 2023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0034" y="833519"/>
            <a:ext cx="8890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0" dirty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ВНЕДРЯВАНЕ НА ПОДХОДА «БЕЗОПАСНА СИСТЕМА» В РАБОТАТА НА ИНСТИТУЦИИТЕ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7720" y="2262147"/>
            <a:ext cx="8058046" cy="275128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/>
              <a:t>АНАЛИЗИ НА БАЗА ПРЕДОСТАВЕНИ ДАННИ, КОИТО ИМАТ ОТНОШЕНИЕ </a:t>
            </a:r>
            <a:r>
              <a:rPr lang="bg-BG" b="1" dirty="0" smtClean="0"/>
              <a:t>КЪМ</a:t>
            </a:r>
          </a:p>
          <a:p>
            <a:pPr algn="just"/>
            <a:r>
              <a:rPr lang="bg-BG" b="1" dirty="0" smtClean="0"/>
              <a:t>БЕЗОПАСНОСТТА </a:t>
            </a:r>
            <a:r>
              <a:rPr lang="bg-BG" b="1" dirty="0"/>
              <a:t>НА ДВИЖЕНИЕТО ПО ПЪТИЩАТА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 smtClean="0"/>
              <a:t>ПРОВЕРКИ НА ПЪТНАТА ИНФРАСТРУКТУРА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 smtClean="0"/>
              <a:t>ПРЕДЛОЖЕНИЯ ЗА ПРЕДПРИЕМАНЕ НА МЕРКИ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 smtClean="0"/>
              <a:t>МОНИТОРИНГ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 smtClean="0"/>
              <a:t>ФИНАНСИРАНЕ – ОДИТИ И ЦЕЛЕНАСОЧЕНИ ИНСПЕКЦИИ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 smtClean="0"/>
              <a:t>ТЯСНО СЪТРУДНИЧЕСТВО С ВСИЧКИ ОТГОВОРНИ ИНСТИТУЦИИ</a:t>
            </a:r>
            <a:endParaRPr lang="bg-BG" b="1" dirty="0"/>
          </a:p>
        </p:txBody>
      </p:sp>
      <p:sp>
        <p:nvSpPr>
          <p:cNvPr id="8" name="Rectangle 7"/>
          <p:cNvSpPr/>
          <p:nvPr/>
        </p:nvSpPr>
        <p:spPr>
          <a:xfrm>
            <a:off x="1040033" y="1892815"/>
            <a:ext cx="889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0" dirty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ДЪРЖАВНА АГЕНЦИЯ „БЕЗОПАСНОСТ НА ДВИЖЕНИЕТО ПО ПЪТИЩАТА“</a:t>
            </a:r>
          </a:p>
        </p:txBody>
      </p:sp>
    </p:spTree>
    <p:extLst>
      <p:ext uri="{BB962C8B-B14F-4D97-AF65-F5344CB8AC3E}">
        <p14:creationId xmlns:p14="http://schemas.microsoft.com/office/powerpoint/2010/main" val="16987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582" y="189266"/>
            <a:ext cx="1207113" cy="1432684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27278" y="-238184"/>
            <a:ext cx="10484561" cy="854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АВТОМОБИЛЕН ФОРУМ 2023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0034" y="833519"/>
            <a:ext cx="8890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0" dirty="0" smtClean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КАКВИ ПЪТИЩА </a:t>
            </a:r>
            <a:r>
              <a:rPr lang="ru-RU" i="1" kern="0" dirty="0" smtClean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(ТРЯБВА ДА)</a:t>
            </a:r>
            <a:r>
              <a:rPr lang="ru-RU" i="1" kern="0" dirty="0" smtClean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i="1" u="sng" kern="0" dirty="0" smtClean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ЩЕ</a:t>
            </a:r>
            <a:r>
              <a:rPr lang="ru-RU" i="1" kern="0" dirty="0" smtClean="0">
                <a:ln w="3175">
                  <a:solidFill>
                    <a:sysClr val="windowText" lastClr="000000">
                      <a:alpha val="45000"/>
                    </a:sys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ИМАМЕ!</a:t>
            </a:r>
            <a:endParaRPr lang="ru-RU" i="1" kern="0" dirty="0">
              <a:ln w="3175">
                <a:solidFill>
                  <a:sysClr val="windowText" lastClr="000000">
                    <a:alpha val="45000"/>
                  </a:sys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9826" y="1848288"/>
            <a:ext cx="6259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Функционални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Разпознаваеми и предвидими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Хомогенни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Улесняващи участниците в движението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Прощаващи грешките на водачите</a:t>
            </a:r>
          </a:p>
        </p:txBody>
      </p:sp>
    </p:spTree>
    <p:extLst>
      <p:ext uri="{BB962C8B-B14F-4D97-AF65-F5344CB8AC3E}">
        <p14:creationId xmlns:p14="http://schemas.microsoft.com/office/powerpoint/2010/main" val="12802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15666</TotalTime>
  <Words>448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Times New Roman</vt:lpstr>
      <vt:lpstr>Verdana</vt:lpstr>
      <vt:lpstr>Wingdings</vt:lpstr>
      <vt:lpstr>Retrospect</vt:lpstr>
      <vt:lpstr>РОЛЯ НА ДЪРЖАВНА АГЕНЦИЯ „БЕЗОПАСНОСТ НА ДВИЖЕНИЕТО ПО ПЪТИЩАТА“ В ПОДОБРЯВАНЕТО НА ПЪТНАТА ИНФРАСТРУКТУРА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УСТОЙЧИВА ГРАДСКА СРЕДА</dc:title>
  <dc:creator>Rosen Rapchev</dc:creator>
  <cp:lastModifiedBy>Malina Kroumova</cp:lastModifiedBy>
  <cp:revision>708</cp:revision>
  <cp:lastPrinted>2021-05-26T07:44:19Z</cp:lastPrinted>
  <dcterms:created xsi:type="dcterms:W3CDTF">2021-05-14T11:12:01Z</dcterms:created>
  <dcterms:modified xsi:type="dcterms:W3CDTF">2023-11-14T09:25:38Z</dcterms:modified>
</cp:coreProperties>
</file>