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0" r:id="rId3"/>
    <p:sldId id="331" r:id="rId4"/>
    <p:sldId id="322" r:id="rId5"/>
    <p:sldId id="323" r:id="rId6"/>
    <p:sldId id="332" r:id="rId7"/>
    <p:sldId id="325" r:id="rId8"/>
    <p:sldId id="333" r:id="rId9"/>
    <p:sldId id="327" r:id="rId10"/>
    <p:sldId id="334" r:id="rId11"/>
    <p:sldId id="328" r:id="rId12"/>
    <p:sldId id="329" r:id="rId13"/>
    <p:sldId id="330" r:id="rId14"/>
    <p:sldId id="321" r:id="rId1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08"/>
    <a:srgbClr val="FFFF99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138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38688-00CB-4012-97FF-7C41D978793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33135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FA177-3EA3-452A-BE3D-4381C0AB0723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2631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FA177-3EA3-452A-BE3D-4381C0AB0723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7408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679221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176164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07982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156558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5228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965834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8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09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1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9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16402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8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5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1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0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eufunds.b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90343B-4D30-437C-8486-A10CE84CF141}" type="slidenum">
              <a:rPr lang="bg-BG" smtClean="0"/>
              <a:pPr/>
              <a:t>‹#›</a:t>
            </a:fld>
            <a:endParaRPr lang="bg-BG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2869" y="5949280"/>
            <a:ext cx="98054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8454" y="6021288"/>
            <a:ext cx="98054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307373" y="5877273"/>
            <a:ext cx="0" cy="59053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244696" y="5733256"/>
            <a:ext cx="0" cy="669082"/>
          </a:xfrm>
          <a:prstGeom prst="line">
            <a:avLst/>
          </a:prstGeom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 userDrawn="1"/>
        </p:nvSpPr>
        <p:spPr>
          <a:xfrm>
            <a:off x="7233677" y="6564175"/>
            <a:ext cx="1063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www.eufunds.bg</a:t>
            </a:r>
            <a:endParaRPr lang="bg-BG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2480" y="116632"/>
            <a:ext cx="9152003" cy="1137422"/>
            <a:chOff x="272480" y="116632"/>
            <a:chExt cx="9152003" cy="1137422"/>
          </a:xfrm>
        </p:grpSpPr>
        <p:grpSp>
          <p:nvGrpSpPr>
            <p:cNvPr id="24" name="Group 11"/>
            <p:cNvGrpSpPr>
              <a:grpSpLocks/>
            </p:cNvGrpSpPr>
            <p:nvPr/>
          </p:nvGrpSpPr>
          <p:grpSpPr bwMode="auto">
            <a:xfrm>
              <a:off x="272480" y="357116"/>
              <a:ext cx="9145016" cy="896938"/>
              <a:chOff x="476" y="234"/>
              <a:chExt cx="4899" cy="565"/>
            </a:xfrm>
          </p:grpSpPr>
          <p:pic>
            <p:nvPicPr>
              <p:cNvPr id="26" name="Picture 12" descr="eu_2funds_bg"/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34"/>
                <a:ext cx="1270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Line 14"/>
              <p:cNvSpPr>
                <a:spLocks noChangeShapeType="1"/>
              </p:cNvSpPr>
              <p:nvPr userDrawn="1"/>
            </p:nvSpPr>
            <p:spPr bwMode="auto">
              <a:xfrm>
                <a:off x="476" y="799"/>
                <a:ext cx="4899" cy="0"/>
              </a:xfrm>
              <a:prstGeom prst="line">
                <a:avLst/>
              </a:prstGeom>
              <a:noFill/>
              <a:ln w="38100">
                <a:solidFill>
                  <a:srgbClr val="002B8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  <p:pic>
          <p:nvPicPr>
            <p:cNvPr id="25" name="Picture 2" descr="logo-bg-center"/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5" r="1855"/>
            <a:stretch>
              <a:fillRect/>
            </a:stretch>
          </p:blipFill>
          <p:spPr bwMode="auto">
            <a:xfrm>
              <a:off x="7946521" y="116632"/>
              <a:ext cx="1477962" cy="1042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FEFAC9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7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56" y="2780928"/>
            <a:ext cx="8460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 </a:t>
            </a:r>
          </a:p>
          <a:p>
            <a:pPr algn="ctr"/>
            <a:r>
              <a:rPr lang="ru-RU" sz="3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6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Транспортна</a:t>
            </a:r>
            <a:r>
              <a:rPr lang="ru-RU" sz="3600" b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Свързаност</a:t>
            </a:r>
            <a:r>
              <a:rPr lang="ru-RU" sz="3600" b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endParaRPr lang="ru-RU" sz="3600" b="1" cap="all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3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2021-2027 </a:t>
            </a:r>
            <a:r>
              <a:rPr lang="ru-RU" sz="3600" b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 </a:t>
            </a:r>
            <a:endParaRPr lang="en-US" sz="3600" b="1" cap="al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44688" y="260648"/>
            <a:ext cx="6356978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3 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„Подобряване на интермодалността, </a:t>
            </a:r>
            <a:endParaRPr lang="ru-RU" altLang="bg-BG" sz="1400" b="1" i="1" cap="all" dirty="0" smtClean="0">
              <a:ln w="3175" cmpd="sng">
                <a:noFill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bg-BG" sz="1400" b="1" i="1" cap="all" dirty="0" err="1" smtClean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иновации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модернизирани системи за управление на трафика, подобряване на сигурността и безопасността на транспорта“ </a:t>
            </a: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6886"/>
              </p:ext>
            </p:extLst>
          </p:nvPr>
        </p:nvGraphicFramePr>
        <p:xfrm>
          <a:off x="236476" y="1427995"/>
          <a:ext cx="9433048" cy="527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912">
                  <a:extLst>
                    <a:ext uri="{9D8B030D-6E8A-4147-A177-3AD203B41FA5}">
                      <a16:colId xmlns="" xmlns:a16="http://schemas.microsoft.com/office/drawing/2014/main" val="2178403974"/>
                    </a:ext>
                  </a:extLst>
                </a:gridCol>
                <a:gridCol w="8893136">
                  <a:extLst>
                    <a:ext uri="{9D8B030D-6E8A-4147-A177-3AD203B41FA5}">
                      <a16:colId xmlns="" xmlns:a16="http://schemas.microsoft.com/office/drawing/2014/main" val="3588624391"/>
                    </a:ext>
                  </a:extLst>
                </a:gridCol>
              </a:tblGrid>
              <a:tr h="498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№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3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2063415219"/>
                  </a:ext>
                </a:extLst>
              </a:tr>
              <a:tr h="52794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СЦ „Развитие на стабилна, устойчива на изменението на климата, интелигентна, сигурна и </a:t>
                      </a:r>
                      <a:r>
                        <a:rPr lang="bg-BG" sz="13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интермодална</a:t>
                      </a: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TEN-T“</a:t>
                      </a:r>
                    </a:p>
                  </a:txBody>
                  <a:tcPr marL="52778" marR="5277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713310"/>
                  </a:ext>
                </a:extLst>
              </a:tr>
              <a:tr h="10450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Изграждане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съвременни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за управление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железопътното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движение </a:t>
                      </a:r>
                      <a:r>
                        <a:rPr lang="en-US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r>
                        <a:rPr lang="bg-BG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редвижда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се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изграждането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ERTMS и ETCS (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първо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ниво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извън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обхвата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проектите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за развитие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железопътната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инфраструктура по приоритет 1 и Плана за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възстановяване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устойчивост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както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внедряването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автоматични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прелезни устройства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ключови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прелези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 концентрация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инциденти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с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оглед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повишаване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безопасността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</a:t>
                      </a:r>
                      <a:endParaRPr lang="bg-BG" sz="13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2418383831"/>
                  </a:ext>
                </a:extLst>
              </a:tr>
              <a:tr h="4987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endParaRPr lang="bg-BG" sz="13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Развитие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железопътни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възли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Горна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Оряховица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Русе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Варна - модернизация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железен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път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контактна мрежа 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други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bg-BG" sz="1300" noProof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3179453007"/>
                  </a:ext>
                </a:extLst>
              </a:tr>
              <a:tr h="4987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Изграждане и реконструкция на гарови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комплекси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-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ключови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гари,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които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осигуряват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комбиниран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транспорт по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направленията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София-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Перник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Радомир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София-Драгоман;</a:t>
                      </a:r>
                      <a:r>
                        <a:rPr lang="ru-RU" sz="1300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одернизация 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въвеждане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SCADA в 4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бр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тягови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подстанции: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Видин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Бойчиновци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Брусарци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Димово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bg-BG" sz="1300" noProof="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4184613741"/>
                  </a:ext>
                </a:extLst>
              </a:tr>
              <a:tr h="3103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Планирани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мерки за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пътна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безопасност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TEN-T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мрежата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по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републикански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пътища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I-5,</a:t>
                      </a:r>
                      <a:r>
                        <a:rPr lang="en-US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I-1 </a:t>
                      </a:r>
                      <a:r>
                        <a:rPr lang="bg-BG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ІІ-55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Усилията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ще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бъдат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насочени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както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към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осигуряване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добри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условия за движение чрез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подобряване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съществуващата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инфраструктура,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така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към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надграждане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елементите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определящи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пътната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безопасност</a:t>
                      </a:r>
                      <a:r>
                        <a:rPr lang="ru-RU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3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3887465946"/>
                  </a:ext>
                </a:extLst>
              </a:tr>
              <a:tr h="997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Планирана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е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грантова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схема с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интензитет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до 50% за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подпомагане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интермодални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оператори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включително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развитие на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съществуващи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терминали;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връзки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между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различните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видове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транспорт;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складови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площи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логистични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центрове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интермодални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транспортни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единици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подвижен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състав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оборудване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за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претоварване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; при </a:t>
                      </a:r>
                      <a:r>
                        <a:rPr lang="ru-RU" sz="130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готовност</a:t>
                      </a:r>
                      <a:r>
                        <a:rPr lang="ru-RU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изграждане на нови интермодални терминали</a:t>
                      </a:r>
                      <a:endParaRPr lang="bg-BG" sz="1300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2488710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0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32" y="1988840"/>
            <a:ext cx="9001000" cy="210330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36776" y="198369"/>
            <a:ext cx="5112568" cy="928496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bg-BG" altLang="bg-BG" sz="2400" b="1" i="1" dirty="0">
              <a:solidFill>
                <a:srgbClr val="0070C0"/>
              </a:solidFill>
              <a:latin typeface="Century Gothic" panose="020B0502020202020204"/>
            </a:endParaRPr>
          </a:p>
          <a:p>
            <a:pPr algn="ctr"/>
            <a:r>
              <a:rPr lang="bg-BG" altLang="bg-BG" sz="17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4 </a:t>
            </a:r>
            <a:endParaRPr lang="bg-BG" altLang="bg-BG" sz="1700" b="1" i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altLang="bg-BG" sz="1700" b="1" i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altLang="bg-BG" sz="1700" b="1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Интермодалност</a:t>
            </a:r>
            <a:r>
              <a:rPr lang="bg-BG" altLang="bg-BG" sz="17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градска среда“</a:t>
            </a:r>
          </a:p>
          <a:p>
            <a:pPr algn="ctr"/>
            <a:endParaRPr lang="bg-BG" altLang="bg-BG" sz="2400" b="1" i="1" dirty="0">
              <a:solidFill>
                <a:srgbClr val="0070C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30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480" y="1772816"/>
            <a:ext cx="9145016" cy="3816423"/>
          </a:xfrm>
        </p:spPr>
        <p:txBody>
          <a:bodyPr>
            <a:normAutofit fontScale="92500" lnSpcReduction="10000"/>
          </a:bodyPr>
          <a:lstStyle/>
          <a:p>
            <a:pPr lvl="0" algn="just" fontAlgn="base">
              <a:spcAft>
                <a:spcPct val="0"/>
              </a:spcAft>
              <a:buClr>
                <a:srgbClr val="275C6D"/>
              </a:buClr>
              <a:buSzPct val="70000"/>
              <a:defRPr/>
            </a:pPr>
            <a:r>
              <a:rPr lang="bg-BG" altLang="bg-BG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Потенциалните бенефициенти по така формулираните приоритети по програмата са:</a:t>
            </a:r>
          </a:p>
          <a:p>
            <a:pPr lvl="0" algn="just" fontAlgn="base">
              <a:spcAft>
                <a:spcPct val="0"/>
              </a:spcAft>
              <a:buClr>
                <a:srgbClr val="275C6D"/>
              </a:buClr>
              <a:buSzPct val="70000"/>
              <a:defRPr/>
            </a:pPr>
            <a:endParaRPr lang="bg-BG" altLang="bg-BG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Clr>
                <a:srgbClr val="275C6D"/>
              </a:buClr>
              <a:buFont typeface="Wingdings" panose="05000000000000000000" pitchFamily="2" charset="2"/>
              <a:buChar char="q"/>
            </a:pPr>
            <a:r>
              <a:rPr lang="ru-RU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ДП 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Национална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компания „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Железопътна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инфраструктура“</a:t>
            </a:r>
          </a:p>
          <a:p>
            <a:pPr marL="285750" lvl="0" indent="-285750" algn="just">
              <a:buClr>
                <a:srgbClr val="275C6D"/>
              </a:buClr>
              <a:buFont typeface="Wingdings" panose="05000000000000000000" pitchFamily="2" charset="2"/>
              <a:buChar char="q"/>
            </a:pPr>
            <a:r>
              <a:rPr lang="bg-BG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Агенция 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„Пътна инфраструктура“ </a:t>
            </a:r>
            <a:endParaRPr lang="bg-BG" altLang="bg-BG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Clr>
                <a:srgbClr val="275C6D"/>
              </a:buClr>
              <a:buFont typeface="Wingdings" panose="05000000000000000000" pitchFamily="2" charset="2"/>
              <a:buChar char="q"/>
            </a:pPr>
            <a:r>
              <a:rPr lang="ru-RU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ДП 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altLang="bg-BG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Пристанищна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инфраструктура”</a:t>
            </a:r>
            <a:endParaRPr lang="ru-RU" altLang="bg-BG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buClr>
                <a:srgbClr val="275C6D"/>
              </a:buClr>
              <a:buFont typeface="Wingdings" panose="05000000000000000000" pitchFamily="2" charset="2"/>
              <a:buChar char="q"/>
            </a:pPr>
            <a:r>
              <a:rPr lang="ru-RU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ИА 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Проучване 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поддържане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река 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Дунав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285750" lvl="0" indent="-285750" algn="just">
              <a:buClr>
                <a:srgbClr val="275C6D"/>
              </a:buClr>
              <a:buFont typeface="Wingdings" panose="05000000000000000000" pitchFamily="2" charset="2"/>
              <a:buChar char="q"/>
            </a:pPr>
            <a:r>
              <a:rPr lang="ru-RU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ИА 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Морска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администрация”</a:t>
            </a:r>
          </a:p>
          <a:p>
            <a:pPr marL="285750" lvl="0" indent="-285750" algn="just">
              <a:buClr>
                <a:srgbClr val="275C6D"/>
              </a:buClr>
              <a:buFont typeface="Wingdings" panose="05000000000000000000" pitchFamily="2" charset="2"/>
              <a:buChar char="q"/>
            </a:pPr>
            <a:r>
              <a:rPr lang="ru-RU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Интермодални </a:t>
            </a:r>
            <a:r>
              <a:rPr lang="ru-RU" altLang="bg-BG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оператори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altLang="bg-BG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оператори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altLang="bg-BG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пристанищата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обществен транспорт с </a:t>
            </a:r>
            <a:r>
              <a:rPr lang="ru-RU" altLang="bg-BG" sz="1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национално</a:t>
            </a:r>
            <a:r>
              <a:rPr lang="ru-RU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значение.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lvl="0" indent="-285750" algn="just" fontAlgn="base">
              <a:spcAft>
                <a:spcPct val="0"/>
              </a:spcAft>
              <a:buClr>
                <a:srgbClr val="275C6D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bg-BG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Управляващият </a:t>
            </a:r>
            <a:r>
              <a:rPr lang="bg-BG" altLang="bg-BG" sz="1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 на </a:t>
            </a:r>
            <a:r>
              <a:rPr lang="bg-BG" altLang="bg-BG" sz="18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</a:t>
            </a:r>
            <a:endParaRPr lang="bg-BG" altLang="bg-BG" sz="18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344488" y="2492896"/>
            <a:ext cx="892899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00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12" y="2060848"/>
            <a:ext cx="8332636" cy="34933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72480" y="1221507"/>
            <a:ext cx="8534400" cy="69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по приоритети, фондове и категория региони 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32520" y="1916832"/>
            <a:ext cx="817436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>
              <a:solidFill>
                <a:srgbClr val="0000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4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5008024" y="2420888"/>
            <a:ext cx="18473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C000">
                      <a:alpha val="43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bg-BG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3212976"/>
            <a:ext cx="7812989" cy="2254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992" y="205155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контакти и допълнителна информация:</a:t>
            </a:r>
            <a:endParaRPr lang="bg-BG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56656" y="116632"/>
            <a:ext cx="6557997" cy="114300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u="none" strike="noStrike" kern="1200" cap="all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на политиката и </a:t>
            </a:r>
            <a:endParaRPr kumimoji="0" lang="en-US" altLang="bg-BG" sz="1800" b="1" u="none" strike="noStrike" kern="1200" cap="all" spc="0" normalizeH="0" baseline="0" noProof="0" dirty="0" smtClean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u="none" strike="noStrike" kern="1200" cap="all" spc="0" normalizeH="0" baseline="0" noProof="0" dirty="0" smtClean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специфични </a:t>
            </a:r>
            <a:r>
              <a:rPr kumimoji="0" lang="bg-BG" altLang="bg-BG" sz="1800" b="1" u="none" strike="noStrike" kern="1200" cap="all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за </a:t>
            </a:r>
            <a:br>
              <a:rPr kumimoji="0" lang="bg-BG" altLang="bg-BG" sz="1800" b="1" u="none" strike="noStrike" kern="1200" cap="all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bg-BG" altLang="bg-BG" sz="1800" b="1" u="none" strike="noStrike" kern="1200" cap="all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програмен период 2021-2027 </a:t>
            </a:r>
            <a:r>
              <a:rPr lang="bg-BG" altLang="bg-BG" sz="18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endParaRPr kumimoji="0" lang="bg-BG" altLang="bg-BG" sz="1800" b="1" u="none" strike="noStrike" kern="1200" cap="all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0472" y="1988840"/>
            <a:ext cx="8640961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altLang="bg-BG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Идентифицирани</a:t>
            </a:r>
            <a:r>
              <a:rPr lang="ru-RU" altLang="bg-BG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</a:t>
            </a:r>
            <a:r>
              <a:rPr lang="ru-RU" altLang="bg-BG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следните</a:t>
            </a:r>
            <a:r>
              <a:rPr lang="ru-RU" altLang="bg-BG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 на </a:t>
            </a:r>
            <a:r>
              <a:rPr lang="ru-RU" altLang="bg-BG" sz="14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политиката</a:t>
            </a:r>
            <a:r>
              <a:rPr lang="ru-RU" altLang="bg-BG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bg-BG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altLang="bg-BG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реализацията</a:t>
            </a:r>
            <a:r>
              <a:rPr lang="ru-RU" altLang="bg-BG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altLang="bg-BG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които</a:t>
            </a:r>
            <a:r>
              <a:rPr lang="ru-RU" altLang="bg-BG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altLang="bg-BG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</a:t>
            </a:r>
            <a:r>
              <a:rPr kumimoji="0" lang="bg-BG" altLang="bg-BG" sz="1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„Транспортна свързаност“ </a:t>
            </a:r>
            <a:r>
              <a:rPr lang="ru-RU" altLang="bg-BG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altLang="bg-BG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допринесе</a:t>
            </a:r>
            <a:r>
              <a:rPr kumimoji="0" lang="bg-BG" altLang="bg-BG" sz="1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5C6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en-US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5C6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 defTabSz="914400" eaLnBrk="1" hangingPunct="1">
              <a:buClr>
                <a:srgbClr val="275C6D"/>
              </a:buClr>
              <a:buNone/>
              <a:defRPr/>
            </a:pPr>
            <a:r>
              <a:rPr lang="bg-BG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</a:t>
            </a:r>
            <a:r>
              <a:rPr kumimoji="0" lang="bg-BG" altLang="bg-BG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ел</a:t>
            </a:r>
            <a:r>
              <a:rPr kumimoji="0" lang="bg-BG" alt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политиката 3:</a:t>
            </a:r>
            <a:r>
              <a:rPr kumimoji="0" lang="bg-BG" altLang="bg-BG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altLang="bg-BG" sz="1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 defTabSz="914400" eaLnBrk="1" hangingPunct="1">
              <a:buClr>
                <a:srgbClr val="275C6D"/>
              </a:buClr>
              <a:buNone/>
              <a:defRPr/>
            </a:pPr>
            <a:r>
              <a:rPr kumimoji="0" lang="bg-BG" altLang="bg-BG" sz="1400" b="1" i="0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kumimoji="0" lang="bg-BG" altLang="bg-BG" sz="1400" b="1" i="0" u="sng" strike="noStrike" kern="1200" cap="none" spc="0" normalizeH="0" baseline="0" noProof="0" dirty="0">
                <a:ln>
                  <a:noFill/>
                </a:ln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По-добре свързана Европа чрез подобряване на мобилността“  </a:t>
            </a:r>
          </a:p>
          <a:p>
            <a:pPr marL="0" lvl="0" indent="0" algn="just" defTabSz="914400" eaLnBrk="1" hangingPunct="1">
              <a:buClr>
                <a:srgbClr val="275C6D"/>
              </a:buClr>
              <a:buNone/>
              <a:defRPr/>
            </a:pPr>
            <a:endParaRPr lang="en-US" altLang="bg-BG" sz="14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 defTabSz="914400" eaLnBrk="1" hangingPunct="1">
              <a:buClr>
                <a:srgbClr val="275C6D"/>
              </a:buClr>
              <a:buNone/>
              <a:defRPr/>
            </a:pPr>
            <a:endParaRPr lang="bg-BG" altLang="bg-BG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 eaLnBrk="1" hangingPunct="1">
              <a:buClr>
                <a:srgbClr val="275C6D"/>
              </a:buClr>
              <a:buNone/>
              <a:defRPr/>
            </a:pPr>
            <a:r>
              <a:rPr lang="ru-RU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 на </a:t>
            </a:r>
            <a:r>
              <a:rPr lang="ru-RU" altLang="bg-BG" sz="1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политиката</a:t>
            </a:r>
            <a:r>
              <a:rPr lang="ru-RU" altLang="bg-BG" sz="1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2: </a:t>
            </a:r>
            <a:endParaRPr lang="en-US" altLang="bg-BG" sz="14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 eaLnBrk="1" hangingPunct="1">
              <a:buClr>
                <a:srgbClr val="275C6D"/>
              </a:buClr>
              <a:buNone/>
              <a:defRPr/>
            </a:pPr>
            <a:r>
              <a:rPr lang="ru-RU" altLang="bg-BG" sz="1400" b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По-зелена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нисковъглеродна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устойчива Европа с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икономика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преход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към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нулеви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нетни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въглеродни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емисии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чрез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насърчаване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чист и справедлив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енергиен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преход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зелени и сини инвестиции,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кръгова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икономика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смекчаване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последиците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изменението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климата и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адаптиране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към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него, превенция и управление на риска и устойчива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градска</a:t>
            </a:r>
            <a:r>
              <a:rPr lang="ru-RU" altLang="bg-BG" sz="1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bg-BG" sz="1400" b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мобилност</a:t>
            </a:r>
            <a:endParaRPr lang="ru-RU" altLang="bg-BG" sz="14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5C6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bg-BG" altLang="bg-BG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469900" marR="0" lvl="0" indent="-469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5C6D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bg-BG" altLang="bg-BG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6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520" y="1772816"/>
            <a:ext cx="8420100" cy="3600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06.07.2022 г., ЕК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Споразумението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партньорство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Република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България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периода 2021 – 2027 г., в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което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инвестиционната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стратегия на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страната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областта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политиката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сближаване</a:t>
            </a:r>
            <a:endParaRPr lang="ru-RU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Tpaнcпopтнa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свързаност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2021-2027 г. е одобрена от ЕК на 03.10.2022 г.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планиран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бюджет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зa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- 1,90 млрд. евро</a:t>
            </a:r>
          </a:p>
          <a:p>
            <a:pPr algn="just"/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Управляващият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орган </a:t>
            </a:r>
            <a:r>
              <a:rPr lang="bg-BG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програмата към МТС </a:t>
            </a:r>
            <a:r>
              <a:rPr lang="en-US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сформира</a:t>
            </a:r>
            <a:r>
              <a:rPr lang="bg-BG" sz="16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Комитет за наблюдение на </a:t>
            </a:r>
            <a:r>
              <a:rPr lang="ru-RU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</a:t>
            </a:r>
            <a:r>
              <a:rPr lang="ru-RU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600" b="1" dirty="0" smtClean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Всички процедури по Приоритети 1,2,3,4 и 5 на ПТС са отворени за кандидатстване със срок до края на 2029 г., с изключение на схемите за изграждане на зарядни станции за алтернативни горива и за подпомагане на </a:t>
            </a:r>
            <a:r>
              <a:rPr lang="bg-BG" sz="16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интермодални</a:t>
            </a:r>
            <a:r>
              <a:rPr lang="bg-BG" sz="16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оператори, които подлежат на проверка за съответствие с правилата за държавните помощи. </a:t>
            </a:r>
            <a:endParaRPr lang="ru-RU" sz="16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52" y="116632"/>
            <a:ext cx="452651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5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6736" y="476672"/>
            <a:ext cx="5256584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Приоритети за програмен период </a:t>
            </a:r>
            <a:endParaRPr kumimoji="0" lang="bg-BG" altLang="bg-BG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2021-2027 </a:t>
            </a:r>
            <a:r>
              <a:rPr kumimoji="0" lang="bg-BG" altLang="bg-BG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</a:t>
            </a:r>
            <a:r>
              <a:rPr kumimoji="0" lang="bg-BG" altLang="bg-BG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72480" y="1556792"/>
            <a:ext cx="9312858" cy="4392487"/>
          </a:xfrm>
        </p:spPr>
        <p:txBody>
          <a:bodyPr>
            <a:normAutofit fontScale="92500"/>
          </a:bodyPr>
          <a:lstStyle/>
          <a:p>
            <a:pPr algn="just"/>
            <a:r>
              <a:rPr lang="bg-BG" sz="11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1 „Развитие на железопътната инфраструктура по „основната“ и „</a:t>
            </a:r>
            <a:r>
              <a:rPr lang="bg-BG" sz="1100" b="1" u="sng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широкообхватната</a:t>
            </a:r>
            <a:r>
              <a:rPr lang="bg-BG" sz="11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Трансевропейска транспортна мрежа“</a:t>
            </a:r>
            <a:r>
              <a:rPr lang="bg-BG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примерни допустими дейности: изграждане, модернизация, рехабилитация, електрификация и внедряване на сигнализация и телекомуникации на железопътни участъци.</a:t>
            </a:r>
          </a:p>
          <a:p>
            <a:pPr algn="just"/>
            <a:endParaRPr lang="bg-BG" sz="11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1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2 „Развитие на пътната инфраструктура по „основната“ Трансевропейска транспортна мрежа“</a:t>
            </a:r>
            <a:r>
              <a:rPr lang="bg-BG" sz="1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примерни допустими дейности: изграждане и модернизация на участъци от пътната инфраструктура по „основната“ Трансевропейска транспортна мрежа, подобряване на свързаността и достъпността до TEN-T мрежата. </a:t>
            </a:r>
          </a:p>
          <a:p>
            <a:pPr algn="just"/>
            <a:endParaRPr lang="bg-BG" sz="11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1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3 „Подобряване на интермодалността, иновации, модернизирани системи за управление на трафика, подобряване на сигурността и безопасността на транспорта“</a:t>
            </a:r>
            <a:r>
              <a:rPr lang="bg-BG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примерни допустими дейности: модернизация на терминали и пристанищни съоръжения за натоварване и претоварване, реконструкция на пристанища за обществен транспорт, развитие на информационни системи в транспорта, надграждащи съществуващите системи и системите в процес на изграждане, доставка на мултифункционални плавателни съдове, модернизация и изграждане на съоръжения за повишаване на безопасността на транспорта и опазване на околната среда, изграждане на инфраструктура за алтернативни горива по републиканската пътна мрежа и в пристанищата, изграждане и реконструкция на гарови комплекси по протежение на главните железопътни линии, електрификация и внедряване на сигнализация и телекомуникации, развитие на жп възли, мерки за пътна безопасност.  </a:t>
            </a:r>
          </a:p>
          <a:p>
            <a:pPr algn="just"/>
            <a:endParaRPr lang="bg-BG" sz="11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4 „</a:t>
            </a:r>
            <a:r>
              <a:rPr lang="bg-BG" sz="11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Интермодалност</a:t>
            </a:r>
            <a:r>
              <a:rPr lang="bg-BG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градска среда“ </a:t>
            </a:r>
            <a:r>
              <a:rPr lang="bg-BG" sz="11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примерни допустими дейности: изграждане и модернизация на железопътни връзки с летища.</a:t>
            </a:r>
          </a:p>
          <a:p>
            <a:pPr algn="just"/>
            <a:endParaRPr lang="bg-BG" sz="11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bg-BG" sz="11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5 „Техническа помощ“</a:t>
            </a:r>
            <a:r>
              <a:rPr lang="bg-BG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bg-BG" sz="1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76736" y="937189"/>
            <a:ext cx="5256584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bg-BG" altLang="bg-BG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bg-BG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Програмата се състои от </a:t>
            </a:r>
            <a:r>
              <a:rPr kumimoji="0" lang="bg-BG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приоритети: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556792"/>
            <a:ext cx="9433048" cy="405419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76736" y="116632"/>
            <a:ext cx="5688632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</a:t>
            </a:r>
            <a:r>
              <a:rPr lang="bg-BG" altLang="bg-BG" sz="1400" b="1" i="1" cap="all" dirty="0" smtClean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ru-RU" altLang="bg-BG" sz="1400" b="1" i="1" cap="all" dirty="0" smtClean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</a:t>
            </a: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железопътната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bg-BG" sz="1400" b="1" i="1" cap="all" dirty="0" smtClean="0">
              <a:ln w="3175" cmpd="sng">
                <a:noFill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bg-BG" sz="1400" b="1" i="1" cap="all" dirty="0" smtClean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 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„основната“ 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„</a:t>
            </a:r>
            <a:r>
              <a:rPr lang="bg-BG" altLang="bg-BG" sz="1400" b="1" i="1" cap="all" dirty="0" err="1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широкообхватната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Трансевропейска транспортна мрежа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bg-BG" altLang="bg-BG" sz="1400" b="1" i="1" cap="all" dirty="0">
              <a:ln w="3175" cmpd="sng">
                <a:noFill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0" y="1411826"/>
            <a:ext cx="4112106" cy="23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7710" y="205216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1 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„Развитие на </a:t>
            </a: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железопътната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defRPr/>
            </a:pP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инфраструктура по </a:t>
            </a: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„основната“ 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„</a:t>
            </a:r>
            <a:r>
              <a:rPr lang="bg-BG" altLang="bg-BG" sz="1400" b="1" i="1" cap="all" dirty="0" err="1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широкообхватната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</a:t>
            </a:r>
            <a:r>
              <a:rPr lang="bg-BG" altLang="bg-BG" sz="1400" b="1" i="1" cap="all" dirty="0" err="1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Трансевропейска</a:t>
            </a: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транспортна мрежа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bg-BG" altLang="bg-BG" sz="1400" b="1" i="1" cap="all" dirty="0">
              <a:ln w="3175" cmpd="sng">
                <a:noFill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411826"/>
            <a:ext cx="4317181" cy="2377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528" y="4005064"/>
            <a:ext cx="8271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Проектите, заложени в </a:t>
            </a:r>
            <a:r>
              <a:rPr lang="bg-BG" sz="14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1</a:t>
            </a:r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 логично продължение на вече започнати проекти в предишните два програмни периода 2007-2013 и 2014-2020, като този за Модернизация на жп линия София – Пловдив, жп участък „Елин Пелин – Костенец“, Фаза 1, започнат в периода 2014-2020.</a:t>
            </a:r>
            <a:endParaRPr lang="bg-BG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8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72680" y="260648"/>
            <a:ext cx="6408712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2</a:t>
            </a:r>
            <a:r>
              <a:rPr kumimoji="0" lang="bg-BG" altLang="bg-BG" sz="1600" b="1" i="1" u="none" strike="noStrike" kern="1200" cap="all" spc="0" normalizeH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bg-BG" altLang="bg-BG" sz="1600" b="1" i="1" u="none" strike="noStrike" kern="1200" cap="all" spc="0" normalizeH="0" noProof="0" dirty="0" smtClean="0">
              <a:ln w="3175" cmpd="sng"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g-BG" sz="1600" b="1" i="1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kumimoji="0" lang="ru-RU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на </a:t>
            </a:r>
            <a:r>
              <a:rPr kumimoji="0" lang="bg-BG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пътната</a:t>
            </a:r>
            <a:r>
              <a:rPr kumimoji="0" lang="ru-RU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инфраструктура </a:t>
            </a:r>
            <a:endParaRPr kumimoji="0" lang="ru-RU" altLang="bg-BG" sz="1600" b="1" i="1" u="none" strike="noStrike" kern="1200" cap="all" spc="0" normalizeH="0" baseline="0" noProof="0" dirty="0" smtClean="0">
              <a:ln w="3175" cmpd="sng"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bg-BG" sz="1600" b="1" i="1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kumimoji="0" lang="bg-BG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„основната“ Трансевропейска </a:t>
            </a:r>
            <a:endParaRPr kumimoji="0" lang="bg-BG" altLang="bg-BG" sz="1600" b="1" i="1" u="none" strike="noStrike" kern="1200" cap="all" spc="0" normalizeH="0" baseline="0" noProof="0" dirty="0" smtClean="0">
              <a:ln w="3175" cmpd="sng"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600" b="1" i="1" u="none" strike="noStrike" kern="1200" cap="all" spc="0" normalizeH="0" baseline="0" noProof="0" dirty="0" smtClean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транспортна </a:t>
            </a:r>
            <a:r>
              <a:rPr kumimoji="0" lang="bg-BG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мрежа</a:t>
            </a:r>
            <a:r>
              <a:rPr kumimoji="0" lang="ru-RU" altLang="bg-BG" sz="1600" b="1" i="1" u="none" strike="noStrike" kern="1200" cap="all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kumimoji="0" lang="bg-BG" altLang="bg-BG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23795"/>
              </p:ext>
            </p:extLst>
          </p:nvPr>
        </p:nvGraphicFramePr>
        <p:xfrm>
          <a:off x="272480" y="1556792"/>
          <a:ext cx="9433047" cy="2730006"/>
        </p:xfrm>
        <a:graphic>
          <a:graphicData uri="http://schemas.openxmlformats.org/drawingml/2006/table">
            <a:tbl>
              <a:tblPr firstRow="1" firstCol="1" bandRow="1"/>
              <a:tblGrid>
                <a:gridCol w="475021">
                  <a:extLst>
                    <a:ext uri="{9D8B030D-6E8A-4147-A177-3AD203B41FA5}">
                      <a16:colId xmlns="" xmlns:a16="http://schemas.microsoft.com/office/drawing/2014/main" val="1102702473"/>
                    </a:ext>
                  </a:extLst>
                </a:gridCol>
                <a:gridCol w="8958026">
                  <a:extLst>
                    <a:ext uri="{9D8B030D-6E8A-4147-A177-3AD203B41FA5}">
                      <a16:colId xmlns="" xmlns:a16="http://schemas.microsoft.com/office/drawing/2014/main" val="2457369252"/>
                    </a:ext>
                  </a:extLst>
                </a:gridCol>
              </a:tblGrid>
              <a:tr h="645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№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Проект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597052"/>
                  </a:ext>
                </a:extLst>
              </a:tr>
              <a:tr h="68550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СЦ „Развитие на стабилна, устойчива на изменението на климата, интелигентна, сигурна и </a:t>
                      </a:r>
                      <a:r>
                        <a:rPr lang="bg-BG" sz="1600" dirty="0" err="1">
                          <a:effectLst/>
                        </a:rPr>
                        <a:t>интермодална</a:t>
                      </a:r>
                      <a:r>
                        <a:rPr lang="bg-BG" sz="1600" dirty="0">
                          <a:effectLst/>
                        </a:rPr>
                        <a:t> TEN-T“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0686408"/>
                  </a:ext>
                </a:extLst>
              </a:tr>
              <a:tr h="447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Автомагистрала „Струма“, лот 3.2</a:t>
                      </a:r>
                      <a:endParaRPr lang="bg-BG" sz="16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7161432"/>
                  </a:ext>
                </a:extLst>
              </a:tr>
              <a:tr h="447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2.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Обход на гр. Габрово, включително тунел под връх Шипка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5373014"/>
                  </a:ext>
                </a:extLst>
              </a:tr>
              <a:tr h="3668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3.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</a:rPr>
                        <a:t>АМ „Русе-Велико Търново“</a:t>
                      </a:r>
                      <a:endParaRPr lang="bg-B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2F6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9117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520" y="4725144"/>
            <a:ext cx="8420100" cy="1296144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bg-BG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Проектите, заложени в </a:t>
            </a:r>
            <a:r>
              <a:rPr lang="bg-BG" sz="1400" b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2</a:t>
            </a:r>
            <a:r>
              <a:rPr lang="bg-BG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 логично продължение на вече започнати проекти в предишните два програмни периода 2007-2013 и 2014-2020, като този за Изграждане на Автомагистрала Струма Лотове 1, 2 и 4, започнат в периода 2007-2013 и Автомагистрала Струма Лот 3, започнат в периода 2014-2020.</a:t>
            </a:r>
            <a:endParaRPr lang="bg-BG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00" y="1340768"/>
            <a:ext cx="4572396" cy="3023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70" y="1340768"/>
            <a:ext cx="4578493" cy="3023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32" y="14955"/>
            <a:ext cx="548687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44688" y="260648"/>
            <a:ext cx="6356978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g-BG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 3 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„Подобряване на интермодалността, </a:t>
            </a:r>
            <a:endParaRPr lang="ru-RU" altLang="bg-BG" sz="1400" b="1" i="1" cap="all" dirty="0" smtClean="0">
              <a:ln w="3175" cmpd="sng">
                <a:noFill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bg-BG" sz="1400" b="1" i="1" cap="all" dirty="0" err="1" smtClean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иновации</a:t>
            </a:r>
            <a:r>
              <a:rPr lang="ru-RU" altLang="bg-BG" sz="1400" b="1" i="1" cap="all" dirty="0">
                <a:ln w="3175" cmpd="sng">
                  <a:noFill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модернизирани системи за управление на трафика, подобряване на сигурността и безопасността на транспорта“ </a:t>
            </a:r>
            <a:endParaRPr kumimoji="0" lang="bg-BG" altLang="bg-BG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84602"/>
              </p:ext>
            </p:extLst>
          </p:nvPr>
        </p:nvGraphicFramePr>
        <p:xfrm>
          <a:off x="236476" y="1427994"/>
          <a:ext cx="9397044" cy="5097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851">
                  <a:extLst>
                    <a:ext uri="{9D8B030D-6E8A-4147-A177-3AD203B41FA5}">
                      <a16:colId xmlns="" xmlns:a16="http://schemas.microsoft.com/office/drawing/2014/main" val="2178403974"/>
                    </a:ext>
                  </a:extLst>
                </a:gridCol>
                <a:gridCol w="8859193">
                  <a:extLst>
                    <a:ext uri="{9D8B030D-6E8A-4147-A177-3AD203B41FA5}">
                      <a16:colId xmlns="" xmlns:a16="http://schemas.microsoft.com/office/drawing/2014/main" val="3588624391"/>
                    </a:ext>
                  </a:extLst>
                </a:gridCol>
              </a:tblGrid>
              <a:tr h="505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</a:rPr>
                        <a:t>№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Проект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2063415219"/>
                  </a:ext>
                </a:extLst>
              </a:tr>
              <a:tr h="567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СЦ „Развитие на стабилна, устойчива на изменението на климата, интелигентна, сигурна и </a:t>
                      </a:r>
                      <a:r>
                        <a:rPr lang="bg-BG" sz="130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интермодална</a:t>
                      </a: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TEN-T“</a:t>
                      </a:r>
                    </a:p>
                  </a:txBody>
                  <a:tcPr marL="52778" marR="52778" marT="0" marB="0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7713310"/>
                  </a:ext>
                </a:extLst>
              </a:tr>
              <a:tr h="4778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</a:t>
                      </a:r>
                      <a:r>
                        <a:rPr lang="bg-BG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азвитие </a:t>
                      </a: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разширение на пристанище Лом с цел създаване на условия за изграждане на мултимодален терминал;</a:t>
                      </a: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2418383831"/>
                  </a:ext>
                </a:extLst>
              </a:tr>
              <a:tr h="4591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  <a:endParaRPr lang="bg-BG" sz="13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</a:t>
                      </a:r>
                      <a:r>
                        <a:rPr lang="bg-BG" sz="130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азвитие </a:t>
                      </a: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 разширение на пристанище Варна /ново </a:t>
                      </a:r>
                      <a:r>
                        <a:rPr lang="bg-BG" sz="1300" noProof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кейово</a:t>
                      </a: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място/ за извършване на мултимодални операции;</a:t>
                      </a: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3179453007"/>
                  </a:ext>
                </a:extLst>
              </a:tr>
              <a:tr h="2529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схема за подпомагане на </a:t>
                      </a:r>
                      <a:r>
                        <a:rPr lang="bg-BG" sz="1300" noProof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интермодални</a:t>
                      </a: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оператори;</a:t>
                      </a: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4184613741"/>
                  </a:ext>
                </a:extLst>
              </a:tr>
              <a:tr h="6993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</a:t>
                      </a:r>
                      <a:r>
                        <a:rPr lang="ru-RU" sz="13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еконструкция </a:t>
                      </a:r>
                      <a:r>
                        <a:rPr lang="ru-RU" sz="13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пристанища – </a:t>
                      </a:r>
                      <a:r>
                        <a:rPr lang="bg-BG" sz="130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изграждане на съоръжения против заливания на терминал Русе-запад, реконструкция на терминал Лом, реконструкция на пристанищни съоръжения за баластни операции;</a:t>
                      </a: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3887465946"/>
                  </a:ext>
                </a:extLst>
              </a:tr>
              <a:tr h="9395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52778" marR="527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</a:t>
                      </a:r>
                      <a:r>
                        <a:rPr lang="bg-BG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зграждане </a:t>
                      </a:r>
                      <a:r>
                        <a:rPr lang="bg-BG" sz="1300" b="1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инфраструктура за алтернативни горива по републиканската пътна мрежа и в пристанищата за обществен транспорт с национално </a:t>
                      </a:r>
                      <a:r>
                        <a:rPr lang="bg-BG" sz="1300" b="1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значение</a:t>
                      </a:r>
                      <a:r>
                        <a:rPr lang="bg-BG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зарядните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точки /160 по РПМ и 4 в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пристанищата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ще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допринасат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за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гъвкавостта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енергийната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система и за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навлизането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ВЕИ – схема за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подпомагане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на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частни</a:t>
                      </a:r>
                      <a:r>
                        <a:rPr lang="ru-RU" sz="1300" b="1" baseline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300" b="1" baseline="0" noProof="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оператори</a:t>
                      </a:r>
                      <a:endParaRPr lang="bg-BG" sz="1300" b="1" noProof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2778" marR="52778" marT="0" marB="0"/>
                </a:tc>
                <a:extLst>
                  <a:ext uri="{0D108BD9-81ED-4DB2-BD59-A6C34878D82A}">
                    <a16:rowId xmlns="" xmlns:a16="http://schemas.microsoft.com/office/drawing/2014/main" val="2488710675"/>
                  </a:ext>
                </a:extLst>
              </a:tr>
              <a:tr h="11946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3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</a:t>
                      </a:r>
                      <a:r>
                        <a:rPr lang="bg-BG" sz="1300" b="0" noProof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оставка </a:t>
                      </a:r>
                      <a:r>
                        <a:rPr lang="bg-BG" sz="13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 допълнителни мултифункционални плавателни съдове и съоръжения, чрез които ще се допринесе за подобряване на условията за корабоплаване по р. Дунава и ще се предоставят необходимите данни и информация за адекватна намеса в периоди на ниски води за обезпечаване на необходимите за корабоплаването дълбочини, както и за подобряване на навигационно-</a:t>
                      </a:r>
                      <a:r>
                        <a:rPr lang="bg-BG" sz="1300" b="0" noProof="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пътевата</a:t>
                      </a:r>
                      <a:r>
                        <a:rPr lang="bg-BG" sz="1300" b="0" noProof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обстановка, респ. повишаване на безопасността в реката;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44147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7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3215</TotalTime>
  <Words>1277</Words>
  <Application>Microsoft Office PowerPoint</Application>
  <PresentationFormat>A4 Paper (210x297 mm)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Trebuchet MS</vt:lpstr>
      <vt:lpstr>Verdana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</dc:creator>
  <cp:lastModifiedBy>Stanislav Chancherov</cp:lastModifiedBy>
  <cp:revision>236</cp:revision>
  <cp:lastPrinted>2014-01-26T10:40:14Z</cp:lastPrinted>
  <dcterms:created xsi:type="dcterms:W3CDTF">2013-08-26T12:32:17Z</dcterms:created>
  <dcterms:modified xsi:type="dcterms:W3CDTF">2023-11-14T08:08:12Z</dcterms:modified>
</cp:coreProperties>
</file>