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1.xml" ContentType="application/vnd.openxmlformats-officedocument.presentationml.slideLayout+xml"/>
  <Override PartName="/ppt/theme/theme17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  <p:sldMasterId id="2147483684" r:id="rId5"/>
    <p:sldMasterId id="2147483682" r:id="rId6"/>
    <p:sldMasterId id="2147483683" r:id="rId7"/>
    <p:sldMasterId id="2147483681" r:id="rId8"/>
    <p:sldMasterId id="2147483680" r:id="rId9"/>
    <p:sldMasterId id="2147483678" r:id="rId10"/>
    <p:sldMasterId id="2147483685" r:id="rId11"/>
    <p:sldMasterId id="2147483686" r:id="rId12"/>
    <p:sldMasterId id="2147483679" r:id="rId13"/>
    <p:sldMasterId id="2147483673" r:id="rId14"/>
    <p:sldMasterId id="2147483676" r:id="rId15"/>
    <p:sldMasterId id="2147483674" r:id="rId16"/>
    <p:sldMasterId id="2147483675" r:id="rId17"/>
    <p:sldMasterId id="2147483677" r:id="rId18"/>
    <p:sldMasterId id="2147483672" r:id="rId19"/>
    <p:sldMasterId id="2147483671" r:id="rId20"/>
    <p:sldMasterId id="2147483687" r:id="rId21"/>
  </p:sldMasterIdLst>
  <p:notesMasterIdLst>
    <p:notesMasterId r:id="rId38"/>
  </p:notesMasterIdLst>
  <p:sldIdLst>
    <p:sldId id="256" r:id="rId22"/>
    <p:sldId id="266" r:id="rId23"/>
    <p:sldId id="284" r:id="rId24"/>
    <p:sldId id="282" r:id="rId25"/>
    <p:sldId id="285" r:id="rId26"/>
    <p:sldId id="283" r:id="rId27"/>
    <p:sldId id="274" r:id="rId28"/>
    <p:sldId id="286" r:id="rId29"/>
    <p:sldId id="278" r:id="rId30"/>
    <p:sldId id="279" r:id="rId31"/>
    <p:sldId id="280" r:id="rId32"/>
    <p:sldId id="270" r:id="rId33"/>
    <p:sldId id="272" r:id="rId34"/>
    <p:sldId id="287" r:id="rId35"/>
    <p:sldId id="288" r:id="rId36"/>
    <p:sldId id="28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0EECE"/>
    <a:srgbClr val="CECEF0"/>
    <a:srgbClr val="003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33" autoAdjust="0"/>
  </p:normalViewPr>
  <p:slideViewPr>
    <p:cSldViewPr snapToGrid="0">
      <p:cViewPr varScale="1">
        <p:scale>
          <a:sx n="102" d="100"/>
          <a:sy n="102" d="100"/>
        </p:scale>
        <p:origin x="15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presProps" Target="presProps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1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1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60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5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1CAFE9EF-BFD3-43EA-A868-783EE64D3026}" type="datetime1">
              <a:rPr lang="en-US" smtClean="0"/>
              <a:t>11/14/2023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18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5FD3-EAB2-4E10-9FB5-EEBF4B02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3FCFDE-2F18-436A-A4C4-058FF3E59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9BA76-6829-44F8-B462-553ABA2C0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80428-9195-43F8-8A93-24E74FC7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E557-0C47-415F-8DAB-AB1E9CCA8688}" type="datetimeFigureOut">
              <a:rPr lang="bg-BG" smtClean="0"/>
              <a:t>14.11.2023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ADDFB-8E43-4B24-AEAB-DC354F8A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02A62-4DBB-4ACB-89DF-4C604459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6AEC-871F-4691-A64F-FCE10E6A92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047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55F3-3FA6-4392-AA92-B9558149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9C6EA-BA2A-4D95-92EC-97BE58840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D3AC6-1DCE-49BB-9872-94912B01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E557-0C47-415F-8DAB-AB1E9CCA8688}" type="datetimeFigureOut">
              <a:rPr lang="bg-BG" smtClean="0"/>
              <a:t>14.11.2023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26B50-9218-48CF-AF0D-D60ED063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41E1-2EBE-4290-875D-A07F40EA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6AEC-871F-4691-A64F-FCE10E6A92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8963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6703B-D7C2-4D77-B938-1BFF12D9E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703D8-406B-4944-8047-3F8CC78EB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C7113-AACB-4B4F-A3A6-B119684C4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E557-0C47-415F-8DAB-AB1E9CCA8688}" type="datetimeFigureOut">
              <a:rPr lang="bg-BG" smtClean="0"/>
              <a:t>14.11.2023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9F69E-0C04-46A6-8F74-0F00C851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96A82-8C68-4454-AD4C-81068369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6AEC-871F-4691-A64F-FCE10E6A92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912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4A63-6B14-4146-B7D5-264B4C6E8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CD69C-8A4A-4106-8D27-9EB7CD75E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82319-03DE-43B4-A865-C42D5C97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E557-0C47-415F-8DAB-AB1E9CCA8688}" type="datetimeFigureOut">
              <a:rPr lang="bg-BG" smtClean="0"/>
              <a:t>14.11.2023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2809-3893-4C76-9246-A6D1E53C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CAE99-5BAD-439E-8DBB-E0CD8A4B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6AEC-871F-4691-A64F-FCE10E6A92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155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A308-9BA3-45CE-8AA0-FFED2577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7451A-31AE-4824-9C96-2D21063E5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56A73-F1CD-4B0F-B1D2-6822B39B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E557-0C47-415F-8DAB-AB1E9CCA8688}" type="datetimeFigureOut">
              <a:rPr lang="bg-BG" smtClean="0"/>
              <a:t>14.11.2023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6856-1C18-4A2B-8088-43B1FB58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C5A9E-E406-44EE-A664-722E9596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6AEC-871F-4691-A64F-FCE10E6A92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619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F93D-12EA-4745-8620-B7D0DAB5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A82AF-7F0D-40BA-8D82-E0DDCA0E5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AA78F-8C47-4009-B325-E454CCBE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E557-0C47-415F-8DAB-AB1E9CCA8688}" type="datetimeFigureOut">
              <a:rPr lang="bg-BG" smtClean="0"/>
              <a:t>14.11.2023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625CD-C031-457D-8A03-DE43E494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0DE2E-0865-4905-B58B-557CB886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6AEC-871F-4691-A64F-FCE10E6A92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386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7740-E8C9-4F5B-974F-689EE442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47918-D8B6-45CD-94E5-9F6D081F5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28726-C1D3-4BD9-B472-1FE86D13A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119E7-C483-4571-BB4C-2DA59840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E557-0C47-415F-8DAB-AB1E9CCA8688}" type="datetimeFigureOut">
              <a:rPr lang="bg-BG" smtClean="0"/>
              <a:t>14.11.2023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76310-D302-4636-99A6-3A869D2E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1CF13-282D-4378-A921-F43B667F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6AEC-871F-4691-A64F-FCE10E6A92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837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6934-2AE7-4ECC-AA3F-55A0D50DF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7B63B-5195-41F7-AF2C-5446B658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83E4C-2622-4CB2-B413-0437FC2CC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6DD48-BB26-4F4D-893B-481AA919C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CC5E4-585D-4318-BA1B-F9C93096E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011690-086B-4A69-B334-93DBEF15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E557-0C47-415F-8DAB-AB1E9CCA8688}" type="datetimeFigureOut">
              <a:rPr lang="bg-BG" smtClean="0"/>
              <a:t>14.11.2023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DD94F-C27B-459A-AB7A-0D1F4FA3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CF8A13-F4A3-4A57-8C6E-8EC68529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6AEC-871F-4691-A64F-FCE10E6A92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2564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2B4CD-67DB-4ABA-966B-20A8A373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A4DAC-0349-4669-87D6-FA6468AA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E557-0C47-415F-8DAB-AB1E9CCA8688}" type="datetimeFigureOut">
              <a:rPr lang="bg-BG" smtClean="0"/>
              <a:t>14.11.2023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2A1E9-091F-4595-B282-5F336A51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83911-15FE-4E02-9646-A24278A6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6AEC-871F-4691-A64F-FCE10E6A92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410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267A9-0140-4FF9-8713-D192BE2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E557-0C47-415F-8DAB-AB1E9CCA8688}" type="datetimeFigureOut">
              <a:rPr lang="bg-BG" smtClean="0"/>
              <a:t>14.11.2023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09DA2-5ABD-4143-B657-D5E684A1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7A36B-7C85-4E17-8858-8CC81529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6AEC-871F-4691-A64F-FCE10E6A92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622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E1C2-FDC9-4C4A-8637-AF3F8E3F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12639-B51A-4EFE-A907-409818392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7B76F-46F5-470A-9746-BC225397E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61ACE-17F1-4A6E-B669-4FE76EAE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E557-0C47-415F-8DAB-AB1E9CCA8688}" type="datetimeFigureOut">
              <a:rPr lang="bg-BG" smtClean="0"/>
              <a:t>14.11.2023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D9BBF-0ED4-48C7-B92B-2416FF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E7EC6-A48E-4048-8AC1-DEFCE839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6AEC-871F-4691-A64F-FCE10E6A92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332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12.xml"/><Relationship Id="rId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theme" Target="../theme/theme13.xml"/><Relationship Id="rId4" Type="http://schemas.openxmlformats.org/officeDocument/2006/relationships/image" Target="../media/image7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 userDrawn="1"/>
        </p:nvSpPr>
        <p:spPr>
          <a:xfrm>
            <a:off x="121919" y="6306878"/>
            <a:ext cx="311254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НТС по транспорта</a:t>
            </a:r>
            <a:endParaRPr lang="en-GB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030409" y="6399211"/>
            <a:ext cx="2039672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ноември </a:t>
            </a:r>
            <a:r>
              <a:rPr lang="bg-BG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97827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077117" y="825626"/>
            <a:ext cx="9896140" cy="4524"/>
          </a:xfrm>
          <a:prstGeom prst="line">
            <a:avLst/>
          </a:prstGeom>
          <a:ln w="60325" cmpd="thinThick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87854" y="83948"/>
            <a:ext cx="17194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KISstartH2</a:t>
            </a:r>
            <a:endParaRPr lang="en-GB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187493" y="6399211"/>
            <a:ext cx="18825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20-22</a:t>
            </a:r>
            <a:r>
              <a:rPr lang="bg-BG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юни 2023г.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29414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077117" y="825626"/>
            <a:ext cx="9896140" cy="4524"/>
          </a:xfrm>
          <a:prstGeom prst="line">
            <a:avLst/>
          </a:prstGeom>
          <a:ln w="60325" cmpd="thinThick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ydrogen car 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90" y="1241332"/>
            <a:ext cx="7704741" cy="46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7853" y="6522322"/>
            <a:ext cx="5030993" cy="2462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0" i="0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Source: https://afdc.energy.gov/vehicles/how-do-fuel-cell-electric-cars-work</a:t>
            </a:r>
          </a:p>
        </p:txBody>
      </p:sp>
    </p:spTree>
    <p:extLst>
      <p:ext uri="{BB962C8B-B14F-4D97-AF65-F5344CB8AC3E}">
        <p14:creationId xmlns:p14="http://schemas.microsoft.com/office/powerpoint/2010/main" val="1010888827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077117" y="825626"/>
            <a:ext cx="9896140" cy="4524"/>
          </a:xfrm>
          <a:prstGeom prst="line">
            <a:avLst/>
          </a:prstGeom>
          <a:ln w="60325" cmpd="thinThick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87854" y="83948"/>
            <a:ext cx="17194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KISstartH2</a:t>
            </a:r>
            <a:endParaRPr lang="en-GB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187493" y="6399211"/>
            <a:ext cx="18825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20-22</a:t>
            </a:r>
            <a:r>
              <a:rPr lang="bg-BG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юни 2023г.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nergies 15 09557 g001 55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6" y="889414"/>
            <a:ext cx="5568877" cy="31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uel cell and supercapacitors hybrid syste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3" y="4233333"/>
            <a:ext cx="4148854" cy="243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achines 10 01121 g003 55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6" y="1160461"/>
            <a:ext cx="34480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67868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077117" y="825626"/>
            <a:ext cx="9896140" cy="4524"/>
          </a:xfrm>
          <a:prstGeom prst="line">
            <a:avLst/>
          </a:prstGeom>
          <a:ln w="60325" cmpd="thinThick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87854" y="83948"/>
            <a:ext cx="17194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KISstartH2</a:t>
            </a:r>
            <a:endParaRPr lang="en-GB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187493" y="6399211"/>
            <a:ext cx="18825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20-22</a:t>
            </a:r>
            <a:r>
              <a:rPr lang="bg-BG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юни 2023г.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eterbilt-Toyota hydrogen fuel cell FCEV powertrai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4" y="966818"/>
            <a:ext cx="4258029" cy="25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9815" y="1071562"/>
            <a:ext cx="6721672" cy="2729473"/>
          </a:xfrm>
          <a:prstGeom prst="rect">
            <a:avLst/>
          </a:prstGeom>
        </p:spPr>
      </p:pic>
      <p:pic>
        <p:nvPicPr>
          <p:cNvPr id="1026" name="Picture 2" descr="zf fcev drivetrain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3" y="3683001"/>
            <a:ext cx="4757843" cy="31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42055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077117" y="825626"/>
            <a:ext cx="9896140" cy="4524"/>
          </a:xfrm>
          <a:prstGeom prst="line">
            <a:avLst/>
          </a:prstGeom>
          <a:ln w="60325" cmpd="thinThick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87854" y="83948"/>
            <a:ext cx="17194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KISstartH2</a:t>
            </a:r>
            <a:endParaRPr lang="en-GB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187493" y="6399211"/>
            <a:ext cx="18825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20-22</a:t>
            </a:r>
            <a:r>
              <a:rPr lang="bg-BG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юни 2023г.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omponents of fuel cell bus [87]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1" y="1849718"/>
            <a:ext cx="5194300" cy="3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5922" y="1849718"/>
            <a:ext cx="5517321" cy="370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40689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077117" y="825626"/>
            <a:ext cx="9896140" cy="4524"/>
          </a:xfrm>
          <a:prstGeom prst="line">
            <a:avLst/>
          </a:prstGeom>
          <a:ln w="60325" cmpd="thinThick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053136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077117" y="825626"/>
            <a:ext cx="9896140" cy="4524"/>
          </a:xfrm>
          <a:prstGeom prst="line">
            <a:avLst/>
          </a:prstGeom>
          <a:ln w="60325" cmpd="thinThick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87854" y="83948"/>
            <a:ext cx="17194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KISstartH2</a:t>
            </a:r>
            <a:endParaRPr lang="en-GB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187493" y="6399211"/>
            <a:ext cx="18825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20-22</a:t>
            </a:r>
            <a:r>
              <a:rPr lang="bg-BG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юни 2023г.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ages.squarespace-cdn.com/content/v1/5d7752374ec1dd192cb482d6/f8c468d3-3173-4a12-8ba9-d1d5c536323c/Embedded+700+bar+pressure+vessels+visible+in+yellow%2C+Photo+credit-+Toyota+Europe+Newsroom.png?format=750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0" y="3483627"/>
            <a:ext cx="4390940" cy="29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.squarespace-cdn.com/content/v1/5d7752374ec1dd192cb482d6/3f779954-0c1a-4aa4-b0b2-f10172c520bf/materials-12-01973-g001.png?format=750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6" y="989311"/>
            <a:ext cx="4174378" cy="252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93716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8482" y="6306878"/>
            <a:ext cx="17194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KISstartH2</a:t>
            </a:r>
            <a:endParaRPr lang="en-GB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187493" y="6399211"/>
            <a:ext cx="18825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20-22</a:t>
            </a:r>
            <a:r>
              <a:rPr lang="bg-BG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юни 2023г.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36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2A7601-DAD3-4CDF-A120-F4963598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C7FDB-70B1-49C3-8A65-019FB3137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39322-B4D7-4993-8095-887021EBA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AE557-0C47-415F-8DAB-AB1E9CCA8688}" type="datetimeFigureOut">
              <a:rPr lang="bg-BG" smtClean="0"/>
              <a:t>14.11.2023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0DF15-90DE-4A6A-BB49-D71FC94FC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35237-D942-4079-AEE4-9567A8566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6AEC-871F-4691-A64F-FCE10E6A92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885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077117" y="825626"/>
            <a:ext cx="9896140" cy="4524"/>
          </a:xfrm>
          <a:prstGeom prst="line">
            <a:avLst/>
          </a:prstGeom>
          <a:ln w="60325" cmpd="thinThick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87854" y="83948"/>
            <a:ext cx="17194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KISstartH2</a:t>
            </a:r>
            <a:endParaRPr lang="en-GB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187493" y="6399211"/>
            <a:ext cx="18825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20-22</a:t>
            </a:r>
            <a:r>
              <a:rPr lang="bg-BG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юни 2023г.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78141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077117" y="825626"/>
            <a:ext cx="9896140" cy="4524"/>
          </a:xfrm>
          <a:prstGeom prst="line">
            <a:avLst/>
          </a:prstGeom>
          <a:ln w="60325" cmpd="thinThick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87854" y="83948"/>
            <a:ext cx="17194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KISstartH2</a:t>
            </a:r>
            <a:endParaRPr lang="en-GB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187493" y="6399211"/>
            <a:ext cx="18825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20-22</a:t>
            </a:r>
            <a:r>
              <a:rPr lang="bg-BG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юни 2023г.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15874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077117" y="825626"/>
            <a:ext cx="9896140" cy="4524"/>
          </a:xfrm>
          <a:prstGeom prst="line">
            <a:avLst/>
          </a:prstGeom>
          <a:ln w="60325" cmpd="thinThick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87854" y="83948"/>
            <a:ext cx="17194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KISstartH2</a:t>
            </a:r>
            <a:endParaRPr lang="en-GB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187493" y="6399211"/>
            <a:ext cx="18825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20-22</a:t>
            </a:r>
            <a:r>
              <a:rPr lang="bg-BG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юни 2023г.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3173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077117" y="825626"/>
            <a:ext cx="9896140" cy="4524"/>
          </a:xfrm>
          <a:prstGeom prst="line">
            <a:avLst/>
          </a:prstGeom>
          <a:ln w="60325" cmpd="thinThick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87854" y="83948"/>
            <a:ext cx="17194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KISstartH2</a:t>
            </a:r>
            <a:endParaRPr lang="en-GB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187493" y="6399211"/>
            <a:ext cx="18825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20-22</a:t>
            </a:r>
            <a:r>
              <a:rPr lang="bg-BG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юни 2023г.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28805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077117" y="825626"/>
            <a:ext cx="9896140" cy="4524"/>
          </a:xfrm>
          <a:prstGeom prst="line">
            <a:avLst/>
          </a:prstGeom>
          <a:ln w="60325" cmpd="thinThick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87854" y="83948"/>
            <a:ext cx="17194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KISstartH2</a:t>
            </a:r>
            <a:endParaRPr lang="en-GB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187493" y="6399211"/>
            <a:ext cx="18825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20-22</a:t>
            </a:r>
            <a:r>
              <a:rPr lang="bg-BG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юни 2023г.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97858" y="1425388"/>
            <a:ext cx="108652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dirty="0"/>
              <a:t>Встъпление</a:t>
            </a:r>
            <a:r>
              <a:rPr lang="bg-BG" baseline="0" dirty="0"/>
              <a:t> – брой автомобили и СО2 – </a:t>
            </a:r>
            <a:r>
              <a:rPr lang="en-US" baseline="0" dirty="0"/>
              <a:t>BG, EU</a:t>
            </a:r>
          </a:p>
          <a:p>
            <a:pPr marL="342900" indent="-342900">
              <a:buAutoNum type="arabicPeriod"/>
            </a:pPr>
            <a:r>
              <a:rPr lang="bg-BG" baseline="0" dirty="0"/>
              <a:t>Принципна схема на задвижваща с </a:t>
            </a:r>
            <a:r>
              <a:rPr lang="en-US" baseline="0" dirty="0"/>
              <a:t>FC</a:t>
            </a:r>
            <a:r>
              <a:rPr lang="bg-BG" baseline="0" dirty="0"/>
              <a:t> система- Предимства, дори сравнение с </a:t>
            </a:r>
            <a:r>
              <a:rPr lang="en-US" baseline="0" dirty="0"/>
              <a:t>BEV</a:t>
            </a:r>
            <a:endParaRPr lang="bg-BG" baseline="0" dirty="0"/>
          </a:p>
          <a:p>
            <a:pPr marL="342900" indent="-342900">
              <a:buAutoNum type="arabicPeriod"/>
            </a:pPr>
            <a:r>
              <a:rPr lang="bg-BG" dirty="0"/>
              <a:t>Горивна клетка –принцип на работа, характеристики. Хибридизация</a:t>
            </a:r>
          </a:p>
          <a:p>
            <a:pPr marL="342900" indent="-342900">
              <a:buAutoNum type="arabicPeriod"/>
            </a:pPr>
            <a:r>
              <a:rPr lang="bg-BG" dirty="0"/>
              <a:t>Режими</a:t>
            </a:r>
            <a:r>
              <a:rPr lang="bg-BG" baseline="0" dirty="0"/>
              <a:t> на работа</a:t>
            </a:r>
          </a:p>
          <a:p>
            <a:pPr marL="342900" indent="-342900">
              <a:buAutoNum type="arabicPeriod"/>
            </a:pPr>
            <a:r>
              <a:rPr lang="en-US" baseline="0" dirty="0"/>
              <a:t>DC/DC</a:t>
            </a:r>
          </a:p>
          <a:p>
            <a:pPr marL="342900" indent="-342900">
              <a:buAutoNum type="arabicPeriod"/>
            </a:pPr>
            <a:r>
              <a:rPr lang="en-US" baseline="0" dirty="0"/>
              <a:t>E</a:t>
            </a:r>
            <a:r>
              <a:rPr lang="bg-BG" baseline="0" dirty="0"/>
              <a:t>л. двигатели</a:t>
            </a:r>
          </a:p>
          <a:p>
            <a:pPr marL="342900" indent="-342900">
              <a:buAutoNum type="arabicPeriod"/>
            </a:pPr>
            <a:r>
              <a:rPr lang="bg-BG" baseline="0" dirty="0"/>
              <a:t>Резервоари за водород</a:t>
            </a:r>
          </a:p>
          <a:p>
            <a:pPr marL="342900" indent="-342900">
              <a:buAutoNum type="arabicPeriod"/>
            </a:pPr>
            <a:r>
              <a:rPr lang="bg-BG" baseline="0" dirty="0"/>
              <a:t>Система за управление</a:t>
            </a:r>
          </a:p>
          <a:p>
            <a:pPr marL="342900" indent="-342900">
              <a:buAutoNum type="arabicPeriod"/>
            </a:pPr>
            <a:r>
              <a:rPr lang="bg-BG" baseline="0" dirty="0" err="1"/>
              <a:t>Зарядна</a:t>
            </a:r>
            <a:r>
              <a:rPr lang="bg-BG" baseline="0" dirty="0"/>
              <a:t> система</a:t>
            </a:r>
          </a:p>
          <a:p>
            <a:pPr marL="342900" indent="-342900">
              <a:buAutoNum type="arabicPeriod"/>
            </a:pPr>
            <a:r>
              <a:rPr lang="bg-BG" baseline="0" dirty="0" err="1"/>
              <a:t>Компановка</a:t>
            </a:r>
            <a:r>
              <a:rPr lang="bg-BG" baseline="0" dirty="0"/>
              <a:t> на лек автомобил</a:t>
            </a:r>
          </a:p>
          <a:p>
            <a:pPr marL="342900" indent="-342900">
              <a:buAutoNum type="arabicPeriod"/>
            </a:pPr>
            <a:r>
              <a:rPr lang="bg-BG" baseline="0" dirty="0"/>
              <a:t>Външен вид на известни марки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bg-BG" baseline="0" dirty="0" err="1"/>
              <a:t>Компановка</a:t>
            </a:r>
            <a:r>
              <a:rPr lang="bg-BG" baseline="0" dirty="0"/>
              <a:t> на товарен автомобил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bg-BG" baseline="0" dirty="0"/>
              <a:t>Външен вид на известни марки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bg-BG" baseline="0" dirty="0" err="1"/>
              <a:t>Компановка</a:t>
            </a:r>
            <a:r>
              <a:rPr lang="bg-BG" baseline="0" dirty="0"/>
              <a:t> на автобус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bg-BG" baseline="0" dirty="0"/>
              <a:t>Външен вид на известни марки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bg-BG" baseline="0" dirty="0"/>
          </a:p>
          <a:p>
            <a:pPr marL="342900" indent="-342900">
              <a:buAutoNum type="arabicPeriod"/>
            </a:pPr>
            <a:endParaRPr lang="bg-BG" baseline="0" dirty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833509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077117" y="825626"/>
            <a:ext cx="9896140" cy="4524"/>
          </a:xfrm>
          <a:prstGeom prst="line">
            <a:avLst/>
          </a:prstGeom>
          <a:ln w="60325" cmpd="thinThick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87854" y="83948"/>
            <a:ext cx="17194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KISstartH2</a:t>
            </a:r>
            <a:endParaRPr lang="en-GB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187493" y="6399211"/>
            <a:ext cx="18825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20-22</a:t>
            </a:r>
            <a:r>
              <a:rPr lang="bg-BG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юни 2023г.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60629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077117" y="825626"/>
            <a:ext cx="9896140" cy="4524"/>
          </a:xfrm>
          <a:prstGeom prst="line">
            <a:avLst/>
          </a:prstGeom>
          <a:ln w="60325" cmpd="thinThick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87854" y="83948"/>
            <a:ext cx="17194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KISstartH2</a:t>
            </a:r>
            <a:endParaRPr lang="en-GB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187493" y="6399211"/>
            <a:ext cx="18825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20-22</a:t>
            </a:r>
            <a:r>
              <a:rPr lang="bg-BG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юни 2023г.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06250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2077117" y="182307"/>
            <a:ext cx="9896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ВОДОРОДНА</a:t>
            </a:r>
            <a:r>
              <a:rPr lang="bg-BG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МОБИЛНОСТ  -  АВТОМОБИЛИ</a:t>
            </a:r>
            <a:r>
              <a:rPr lang="en-US" sz="3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2077117" y="825626"/>
            <a:ext cx="9896140" cy="4524"/>
          </a:xfrm>
          <a:prstGeom prst="line">
            <a:avLst/>
          </a:prstGeom>
          <a:ln w="60325" cmpd="thinThick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87854" y="83948"/>
            <a:ext cx="171943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KISstartH2</a:t>
            </a:r>
            <a:endParaRPr lang="en-GB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187493" y="6399211"/>
            <a:ext cx="18825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20-22</a:t>
            </a:r>
            <a:r>
              <a:rPr lang="bg-BG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юни 2023г.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58156"/>
      </p:ext>
    </p:extLst>
  </p:cSld>
  <p:clrMap bg1="dk1" tx1="lt1" bg2="dk2" tx2="lt2" accent1="accent1" accent2="accent2" accent3="accent3" accent4="accent4" accent5="accent5" accent6="accent6" hlink="hlink" folHlink="folHlink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4520" y="2497930"/>
            <a:ext cx="9308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7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Водородни  автомобили</a:t>
            </a:r>
            <a:endParaRPr lang="en-GB" sz="7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AA090-3D1C-46BC-81D3-0346A24FD4A2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961DB-B9AA-4974-836A-C467EE154B55}"/>
              </a:ext>
            </a:extLst>
          </p:cNvPr>
          <p:cNvSpPr txBox="1"/>
          <p:nvPr/>
        </p:nvSpPr>
        <p:spPr>
          <a:xfrm>
            <a:off x="9890135" y="6444063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0F6E3-31B1-476F-AA43-A04DC43011DB}"/>
              </a:ext>
            </a:extLst>
          </p:cNvPr>
          <p:cNvSpPr txBox="1"/>
          <p:nvPr/>
        </p:nvSpPr>
        <p:spPr>
          <a:xfrm>
            <a:off x="7088957" y="3912124"/>
            <a:ext cx="348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доц. д-р. Борислав Трайков 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574874-3BC1-46D4-B4B4-468E2A5196BB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D1A07-9884-4967-ABD0-3CB3AB0A6E7C}"/>
              </a:ext>
            </a:extLst>
          </p:cNvPr>
          <p:cNvSpPr txBox="1"/>
          <p:nvPr/>
        </p:nvSpPr>
        <p:spPr>
          <a:xfrm>
            <a:off x="9890135" y="6444063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6F24A23-7561-4481-A127-FB4C2A6B7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13206"/>
              </p:ext>
            </p:extLst>
          </p:nvPr>
        </p:nvGraphicFramePr>
        <p:xfrm>
          <a:off x="296944" y="1570264"/>
          <a:ext cx="656462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048">
                  <a:extLst>
                    <a:ext uri="{9D8B030D-6E8A-4147-A177-3AD203B41FA5}">
                      <a16:colId xmlns:a16="http://schemas.microsoft.com/office/drawing/2014/main" val="498363082"/>
                    </a:ext>
                  </a:extLst>
                </a:gridCol>
                <a:gridCol w="789551">
                  <a:extLst>
                    <a:ext uri="{9D8B030D-6E8A-4147-A177-3AD203B41FA5}">
                      <a16:colId xmlns:a16="http://schemas.microsoft.com/office/drawing/2014/main" val="3968125421"/>
                    </a:ext>
                  </a:extLst>
                </a:gridCol>
                <a:gridCol w="789551">
                  <a:extLst>
                    <a:ext uri="{9D8B030D-6E8A-4147-A177-3AD203B41FA5}">
                      <a16:colId xmlns:a16="http://schemas.microsoft.com/office/drawing/2014/main" val="968027738"/>
                    </a:ext>
                  </a:extLst>
                </a:gridCol>
                <a:gridCol w="835735">
                  <a:extLst>
                    <a:ext uri="{9D8B030D-6E8A-4147-A177-3AD203B41FA5}">
                      <a16:colId xmlns:a16="http://schemas.microsoft.com/office/drawing/2014/main" val="1821419396"/>
                    </a:ext>
                  </a:extLst>
                </a:gridCol>
                <a:gridCol w="835735">
                  <a:extLst>
                    <a:ext uri="{9D8B030D-6E8A-4147-A177-3AD203B41FA5}">
                      <a16:colId xmlns:a16="http://schemas.microsoft.com/office/drawing/2014/main" val="1205095474"/>
                    </a:ext>
                  </a:extLst>
                </a:gridCol>
              </a:tblGrid>
              <a:tr h="531809">
                <a:tc rowSpan="2">
                  <a:txBody>
                    <a:bodyPr/>
                    <a:lstStyle/>
                    <a:p>
                      <a:pPr algn="ctr"/>
                      <a:r>
                        <a:rPr lang="bg-BG" dirty="0"/>
                        <a:t>Параметър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600" dirty="0"/>
                        <a:t>Къси разстояния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600" dirty="0"/>
                        <a:t>Дълги разстояния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726408"/>
                  </a:ext>
                </a:extLst>
              </a:tr>
              <a:tr h="335879">
                <a:tc v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FCEV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FCEV</a:t>
                      </a:r>
                      <a:endParaRPr lang="bg-B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04448"/>
                  </a:ext>
                </a:extLst>
              </a:tr>
              <a:tr h="335879">
                <a:tc>
                  <a:txBody>
                    <a:bodyPr/>
                    <a:lstStyle/>
                    <a:p>
                      <a:r>
                        <a:rPr lang="bg-BG" dirty="0"/>
                        <a:t>Пробег, </a:t>
                      </a:r>
                      <a:r>
                        <a:rPr lang="en-US" dirty="0"/>
                        <a:t>km</a:t>
                      </a:r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80 000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120 000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692029"/>
                  </a:ext>
                </a:extLst>
              </a:tr>
              <a:tr h="587789">
                <a:tc>
                  <a:txBody>
                    <a:bodyPr/>
                    <a:lstStyle/>
                    <a:p>
                      <a:r>
                        <a:rPr lang="bg-BG" dirty="0"/>
                        <a:t>Специфична консумация на енергия,</a:t>
                      </a:r>
                      <a:r>
                        <a:rPr lang="en-US" dirty="0"/>
                        <a:t> kWh/km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bg-BG" dirty="0"/>
                        <a:t>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1,95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1,15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1,95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083134"/>
                  </a:ext>
                </a:extLst>
              </a:tr>
              <a:tr h="587789">
                <a:tc>
                  <a:txBody>
                    <a:bodyPr/>
                    <a:lstStyle/>
                    <a:p>
                      <a:r>
                        <a:rPr lang="bg-BG" dirty="0"/>
                        <a:t>Максимален пробег с едно зареждане, </a:t>
                      </a:r>
                      <a:r>
                        <a:rPr lang="en-US" dirty="0"/>
                        <a:t>km</a:t>
                      </a:r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dirty="0"/>
                        <a:t>400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1 200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797046"/>
                  </a:ext>
                </a:extLst>
              </a:tr>
              <a:tr h="531809">
                <a:tc>
                  <a:txBody>
                    <a:bodyPr/>
                    <a:lstStyle/>
                    <a:p>
                      <a:r>
                        <a:rPr lang="bg-BG" dirty="0"/>
                        <a:t>Количество водород, </a:t>
                      </a:r>
                      <a:r>
                        <a:rPr lang="en-US" dirty="0"/>
                        <a:t>kg</a:t>
                      </a:r>
                      <a:endParaRPr lang="bg-BG" dirty="0"/>
                    </a:p>
                    <a:p>
                      <a:r>
                        <a:rPr lang="bg-BG" sz="1600" dirty="0"/>
                        <a:t>(</a:t>
                      </a:r>
                      <a:r>
                        <a:rPr lang="bg-BG" sz="1400" dirty="0"/>
                        <a:t>при 700</a:t>
                      </a:r>
                      <a:r>
                        <a:rPr lang="en-US" sz="1400" dirty="0"/>
                        <a:t>bar</a:t>
                      </a:r>
                      <a:r>
                        <a:rPr lang="bg-BG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920772"/>
                  </a:ext>
                </a:extLst>
              </a:tr>
              <a:tr h="335879">
                <a:tc>
                  <a:txBody>
                    <a:bodyPr/>
                    <a:lstStyle/>
                    <a:p>
                      <a:r>
                        <a:rPr lang="bg-BG" sz="1800" dirty="0"/>
                        <a:t>Батерия (</a:t>
                      </a:r>
                      <a:r>
                        <a:rPr lang="bg-BG" sz="1400" dirty="0"/>
                        <a:t>при 80% </a:t>
                      </a:r>
                      <a:r>
                        <a:rPr lang="bg-BG" sz="1800" dirty="0"/>
                        <a:t>), </a:t>
                      </a:r>
                      <a:r>
                        <a:rPr lang="en-US" sz="1800" dirty="0"/>
                        <a:t>kWh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1 150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7228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1D1CB4-CA9E-401C-9EB4-47D17D385A9B}"/>
              </a:ext>
            </a:extLst>
          </p:cNvPr>
          <p:cNvSpPr txBox="1"/>
          <p:nvPr/>
        </p:nvSpPr>
        <p:spPr>
          <a:xfrm>
            <a:off x="927391" y="1245323"/>
            <a:ext cx="729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Товарен транспорт – 2030г.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703F5-C3EC-453B-BBE7-6939FA07DF07}"/>
              </a:ext>
            </a:extLst>
          </p:cNvPr>
          <p:cNvSpPr txBox="1"/>
          <p:nvPr/>
        </p:nvSpPr>
        <p:spPr>
          <a:xfrm>
            <a:off x="296944" y="5232835"/>
            <a:ext cx="656462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Електрическото задвижване с литиево-йонни батерии е алтернатива, макар и по-скъпа, при леките коли. Но за момента е много далеч от решаване на проблема при товарните автомобили.</a:t>
            </a:r>
            <a:endParaRPr lang="bg-B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0C1407-4C53-43DC-90DB-77807A1E599B}"/>
              </a:ext>
            </a:extLst>
          </p:cNvPr>
          <p:cNvSpPr txBox="1"/>
          <p:nvPr/>
        </p:nvSpPr>
        <p:spPr>
          <a:xfrm>
            <a:off x="7076675" y="1570264"/>
            <a:ext cx="4900214" cy="4801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</a:t>
            </a:r>
            <a:r>
              <a:rPr lang="en-GB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4,5 часа като минимално шофиране по магистрала, камионът ще трябва да бъде снабден с батерия с не по-малко от 675 kWh. За да </a:t>
            </a:r>
            <a:r>
              <a:rPr lang="bg-BG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 зареди батерията,</a:t>
            </a:r>
            <a:r>
              <a:rPr lang="en-GB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преди да продължи след задължителната почивка, ще е необходима станция за зареждане с мощност от около 1000 kW.</a:t>
            </a:r>
            <a:r>
              <a:rPr lang="bg-BG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Транспортът на дълги разстояния обаче се нуждае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автомобили, които да изминават дневно около 800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km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Това изисква батерия </a:t>
            </a:r>
            <a:r>
              <a:rPr lang="en-GB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около 1500 kWh и зарядна мощност от поне 1350 kW</a:t>
            </a:r>
            <a:r>
              <a:rPr lang="bg-BG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зареждане по време на почивката между двете смени. Ако се направи стоянка със зарядна станция за поне 50 автомобила ще е необходима мощност от  около 67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MW</a:t>
            </a:r>
            <a:r>
              <a:rPr lang="bg-BG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т.е. на всяка стоянка по една електроцентрала.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52272-82D3-4EA7-B017-74B698FB5F2E}"/>
              </a:ext>
            </a:extLst>
          </p:cNvPr>
          <p:cNvSpPr txBox="1"/>
          <p:nvPr/>
        </p:nvSpPr>
        <p:spPr>
          <a:xfrm>
            <a:off x="344213" y="605264"/>
            <a:ext cx="1163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ExtraBold" panose="02000503000000020004" pitchFamily="2" charset="0"/>
                <a:cs typeface="Arial" panose="020B0604020202020204" pitchFamily="34" charset="0"/>
              </a:rPr>
              <a:t>   СРАВНЕНИЕ НА БАТЕРИЙНИ И ВОДОРОДНИ АВТОМОБИЛИ</a:t>
            </a:r>
          </a:p>
        </p:txBody>
      </p:sp>
    </p:spTree>
    <p:extLst>
      <p:ext uri="{BB962C8B-B14F-4D97-AF65-F5344CB8AC3E}">
        <p14:creationId xmlns:p14="http://schemas.microsoft.com/office/powerpoint/2010/main" val="223423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9091" t="3462" b="19929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574874-3BC1-46D4-B4B4-468E2A5196BB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565B5-A1DD-4B6C-808A-EFB542FC9C77}"/>
              </a:ext>
            </a:extLst>
          </p:cNvPr>
          <p:cNvSpPr txBox="1"/>
          <p:nvPr/>
        </p:nvSpPr>
        <p:spPr>
          <a:xfrm>
            <a:off x="9890135" y="6444063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2B320-80D3-496C-B06A-6DF825C6EDE0}"/>
              </a:ext>
            </a:extLst>
          </p:cNvPr>
          <p:cNvSpPr txBox="1"/>
          <p:nvPr/>
        </p:nvSpPr>
        <p:spPr>
          <a:xfrm>
            <a:off x="4345757" y="626354"/>
            <a:ext cx="391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ВОДОРОД – Н</a:t>
            </a:r>
            <a:r>
              <a:rPr lang="bg-BG" sz="3200" b="1" i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AE3A6-F165-48C3-A40D-6810DEEBFE3C}"/>
              </a:ext>
            </a:extLst>
          </p:cNvPr>
          <p:cNvSpPr txBox="1"/>
          <p:nvPr/>
        </p:nvSpPr>
        <p:spPr>
          <a:xfrm>
            <a:off x="293476" y="1423458"/>
            <a:ext cx="11605028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стандартна температура и налягане H</a:t>
            </a:r>
            <a:r>
              <a:rPr lang="ru-RU" sz="2400" i="0" baseline="-25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е безцветен газ без вкус и мирис.</a:t>
            </a:r>
          </a:p>
          <a:p>
            <a:r>
              <a:rPr lang="ru-RU" sz="2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Напълно неоткриваем от човешките сетива, не е токсичен и не е отровен.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Най-лекият газ – относителна плътност спрямо въздуха 0,07.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Ниска плътност – 0,0899 </a:t>
            </a:r>
            <a:r>
              <a:rPr lang="en-US" sz="2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kg/m</a:t>
            </a:r>
            <a:r>
              <a:rPr lang="en-US" sz="2400" i="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2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 запалим (взривоопасен) – при съотношение от 4 до 74% с въздуха.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Ниска енергия на възпламенявяне – 0,02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</a:t>
            </a:r>
            <a:r>
              <a:rPr lang="bg-BG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бензина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Висока скорост на горене – 6 пъти по-висока от скоростта на горене на </a:t>
            </a:r>
          </a:p>
          <a:p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бензина.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Късо разстояние на гасене на пламъка - 0,6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  <a:r>
              <a:rPr lang="bg-BG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бензина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Това</a:t>
            </a:r>
          </a:p>
          <a:p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означава по-трудно гасене на пламъка.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Висока температура на самозапалване – 500</a:t>
            </a:r>
            <a:r>
              <a:rPr lang="bg-BG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във въздух.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Взаимодейства с метали.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Безцветен пламък.</a:t>
            </a:r>
          </a:p>
        </p:txBody>
      </p:sp>
    </p:spTree>
    <p:extLst>
      <p:ext uri="{BB962C8B-B14F-4D97-AF65-F5344CB8AC3E}">
        <p14:creationId xmlns:p14="http://schemas.microsoft.com/office/powerpoint/2010/main" val="131092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9E8191-6EB7-4760-AB34-8D1C37545334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9B327-C70F-4651-B475-9FB7F24D3088}"/>
              </a:ext>
            </a:extLst>
          </p:cNvPr>
          <p:cNvSpPr txBox="1"/>
          <p:nvPr/>
        </p:nvSpPr>
        <p:spPr>
          <a:xfrm>
            <a:off x="9890135" y="6444063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pic>
        <p:nvPicPr>
          <p:cNvPr id="2050" name="Picture 2" descr="Hydrogen Colours">
            <a:extLst>
              <a:ext uri="{FF2B5EF4-FFF2-40B4-BE49-F238E27FC236}">
                <a16:creationId xmlns:a16="http://schemas.microsoft.com/office/drawing/2014/main" id="{EA70F7EA-4654-4FA6-993E-4FBD28664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870" y="2762695"/>
            <a:ext cx="2962962" cy="169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hoto comparing flames">
            <a:extLst>
              <a:ext uri="{FF2B5EF4-FFF2-40B4-BE49-F238E27FC236}">
                <a16:creationId xmlns:a16="http://schemas.microsoft.com/office/drawing/2014/main" id="{C48F61C5-9665-43DF-9305-44837366E8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97" y="4916765"/>
            <a:ext cx="1809606" cy="1822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28203B-E0CB-4223-885E-F5945F9A75C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21" y="4921915"/>
            <a:ext cx="3268664" cy="1817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858709-9A45-4764-B2EC-B5415C3CC804}"/>
              </a:ext>
            </a:extLst>
          </p:cNvPr>
          <p:cNvSpPr txBox="1"/>
          <p:nvPr/>
        </p:nvSpPr>
        <p:spPr>
          <a:xfrm>
            <a:off x="1790139" y="1228894"/>
            <a:ext cx="8769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1kg</a:t>
            </a:r>
            <a:r>
              <a:rPr lang="bg-BG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bg-BG" sz="3200" baseline="-25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bg-BG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съдържа 141,8 </a:t>
            </a:r>
            <a:r>
              <a:rPr lang="en-GB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 </a:t>
            </a:r>
            <a:r>
              <a:rPr lang="bg-BG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 приблизително 40 </a:t>
            </a:r>
            <a:r>
              <a:rPr lang="en-US" sz="2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KWh</a:t>
            </a:r>
            <a:endParaRPr lang="bg-BG" sz="22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bg-BG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1 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kg</a:t>
            </a:r>
            <a:r>
              <a:rPr lang="bg-BG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 </a:t>
            </a:r>
            <a:r>
              <a:rPr lang="bg-BG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еквивалентен на 2,5 </a:t>
            </a:r>
            <a:r>
              <a:rPr lang="en-US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kg</a:t>
            </a:r>
            <a:r>
              <a:rPr lang="bg-BG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бензин </a:t>
            </a:r>
            <a:endParaRPr lang="en-US" sz="22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1m</a:t>
            </a:r>
            <a:r>
              <a:rPr lang="en-US" sz="2200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съдържа 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bg-BG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  <a:r>
              <a:rPr lang="en-GB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</a:t>
            </a:r>
            <a:endParaRPr lang="bg-BG" sz="22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56E5AB2-B4DA-4E67-8B9E-B105629B9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77914"/>
              </p:ext>
            </p:extLst>
          </p:nvPr>
        </p:nvGraphicFramePr>
        <p:xfrm>
          <a:off x="150830" y="2377884"/>
          <a:ext cx="8474697" cy="2335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9802">
                  <a:extLst>
                    <a:ext uri="{9D8B030D-6E8A-4147-A177-3AD203B41FA5}">
                      <a16:colId xmlns:a16="http://schemas.microsoft.com/office/drawing/2014/main" val="352670039"/>
                    </a:ext>
                  </a:extLst>
                </a:gridCol>
                <a:gridCol w="1470277">
                  <a:extLst>
                    <a:ext uri="{9D8B030D-6E8A-4147-A177-3AD203B41FA5}">
                      <a16:colId xmlns:a16="http://schemas.microsoft.com/office/drawing/2014/main" val="1558507782"/>
                    </a:ext>
                  </a:extLst>
                </a:gridCol>
                <a:gridCol w="1352309">
                  <a:extLst>
                    <a:ext uri="{9D8B030D-6E8A-4147-A177-3AD203B41FA5}">
                      <a16:colId xmlns:a16="http://schemas.microsoft.com/office/drawing/2014/main" val="3230702700"/>
                    </a:ext>
                  </a:extLst>
                </a:gridCol>
                <a:gridCol w="1352309">
                  <a:extLst>
                    <a:ext uri="{9D8B030D-6E8A-4147-A177-3AD203B41FA5}">
                      <a16:colId xmlns:a16="http://schemas.microsoft.com/office/drawing/2014/main" val="2147369348"/>
                    </a:ext>
                  </a:extLst>
                </a:gridCol>
              </a:tblGrid>
              <a:tr h="291940"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effectLst/>
                        </a:rPr>
                        <a:t>Параметър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effectLst/>
                        </a:rPr>
                        <a:t>Дименсия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effectLst/>
                        </a:rPr>
                        <a:t>Водород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>
                          <a:effectLst/>
                        </a:rPr>
                        <a:t>Бензин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16101"/>
                  </a:ext>
                </a:extLst>
              </a:tr>
              <a:tr h="291940">
                <a:tc>
                  <a:txBody>
                    <a:bodyPr/>
                    <a:lstStyle/>
                    <a:p>
                      <a:r>
                        <a:rPr lang="bg-BG" sz="1600" dirty="0">
                          <a:effectLst/>
                        </a:rPr>
                        <a:t>Плътност</a:t>
                      </a:r>
                      <a:r>
                        <a:rPr lang="bg-BG" sz="1800" dirty="0">
                          <a:effectLst/>
                        </a:rPr>
                        <a:t> (</a:t>
                      </a:r>
                      <a:r>
                        <a:rPr lang="bg-BG" sz="1400" dirty="0">
                          <a:effectLst/>
                        </a:rPr>
                        <a:t>при 1 </a:t>
                      </a:r>
                      <a:r>
                        <a:rPr lang="en-US" sz="1400" dirty="0">
                          <a:effectLst/>
                        </a:rPr>
                        <a:t>bar</a:t>
                      </a:r>
                      <a:r>
                        <a:rPr lang="bg-BG" sz="1400" dirty="0">
                          <a:effectLst/>
                        </a:rPr>
                        <a:t>, 20</a:t>
                      </a:r>
                      <a:r>
                        <a:rPr lang="bg-BG" sz="1400" baseline="30000" dirty="0">
                          <a:effectLst/>
                        </a:rPr>
                        <a:t>0</a:t>
                      </a:r>
                      <a:r>
                        <a:rPr lang="bg-BG" sz="1400" dirty="0">
                          <a:effectLst/>
                        </a:rPr>
                        <a:t>С</a:t>
                      </a:r>
                      <a:r>
                        <a:rPr lang="bg-BG" sz="1800" dirty="0">
                          <a:effectLst/>
                        </a:rPr>
                        <a:t>)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>
                          <a:effectLst/>
                        </a:rPr>
                        <a:t>к</a:t>
                      </a:r>
                      <a:r>
                        <a:rPr lang="en-US" sz="1800">
                          <a:effectLst/>
                        </a:rPr>
                        <a:t>g/m</a:t>
                      </a:r>
                      <a:r>
                        <a:rPr lang="en-US" sz="1800" baseline="30000">
                          <a:effectLst/>
                        </a:rPr>
                        <a:t>3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>
                          <a:effectLst/>
                        </a:rPr>
                        <a:t>0,082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>
                          <a:effectLst/>
                        </a:rPr>
                        <a:t>5,11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9807534"/>
                  </a:ext>
                </a:extLst>
              </a:tr>
              <a:tr h="291940">
                <a:tc>
                  <a:txBody>
                    <a:bodyPr/>
                    <a:lstStyle/>
                    <a:p>
                      <a:r>
                        <a:rPr lang="bg-BG" sz="1600" dirty="0">
                          <a:effectLst/>
                        </a:rPr>
                        <a:t>Стехиометрично съотношение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effectLst/>
                        </a:rPr>
                        <a:t>%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>
                          <a:effectLst/>
                        </a:rPr>
                        <a:t>29,53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>
                          <a:effectLst/>
                        </a:rPr>
                        <a:t>1,65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6688149"/>
                  </a:ext>
                </a:extLst>
              </a:tr>
              <a:tr h="291940">
                <a:tc>
                  <a:txBody>
                    <a:bodyPr/>
                    <a:lstStyle/>
                    <a:p>
                      <a:r>
                        <a:rPr lang="bg-BG" sz="1600">
                          <a:effectLst/>
                        </a:rPr>
                        <a:t>Възпламеняемост</a:t>
                      </a:r>
                      <a:r>
                        <a:rPr lang="bg-BG" sz="1800">
                          <a:effectLst/>
                        </a:rPr>
                        <a:t> </a:t>
                      </a:r>
                      <a:r>
                        <a:rPr lang="bg-BG" sz="1400">
                          <a:effectLst/>
                        </a:rPr>
                        <a:t>(спрямо обема)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effectLst/>
                        </a:rPr>
                        <a:t>%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>
                          <a:effectLst/>
                        </a:rPr>
                        <a:t>4 - 75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>
                          <a:effectLst/>
                        </a:rPr>
                        <a:t>1,2 – 6,0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711296"/>
                  </a:ext>
                </a:extLst>
              </a:tr>
              <a:tr h="291940">
                <a:tc>
                  <a:txBody>
                    <a:bodyPr/>
                    <a:lstStyle/>
                    <a:p>
                      <a:r>
                        <a:rPr lang="bg-BG" sz="1600">
                          <a:effectLst/>
                        </a:rPr>
                        <a:t>Минимална енергия на запалване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mJ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0,02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0,25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500389"/>
                  </a:ext>
                </a:extLst>
              </a:tr>
              <a:tr h="291940">
                <a:tc>
                  <a:txBody>
                    <a:bodyPr/>
                    <a:lstStyle/>
                    <a:p>
                      <a:r>
                        <a:rPr lang="bg-BG" sz="1600" dirty="0">
                          <a:effectLst/>
                        </a:rPr>
                        <a:t>Енергия от 1</a:t>
                      </a:r>
                      <a:r>
                        <a:rPr lang="en-US" sz="1600" dirty="0">
                          <a:effectLst/>
                        </a:rPr>
                        <a:t>kg</a:t>
                      </a:r>
                      <a:r>
                        <a:rPr lang="bg-BG" sz="1600" dirty="0">
                          <a:effectLst/>
                        </a:rPr>
                        <a:t> стехиометр. смес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MJ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>
                          <a:effectLst/>
                        </a:rPr>
                        <a:t>3,37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>
                          <a:effectLst/>
                        </a:rPr>
                        <a:t>2,79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8067542"/>
                  </a:ext>
                </a:extLst>
              </a:tr>
              <a:tr h="291940">
                <a:tc>
                  <a:txBody>
                    <a:bodyPr/>
                    <a:lstStyle/>
                    <a:p>
                      <a:r>
                        <a:rPr lang="bg-BG" sz="1600">
                          <a:effectLst/>
                        </a:rPr>
                        <a:t>Скорост на пламъка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m/s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1,90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0,37-0,43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150079"/>
                  </a:ext>
                </a:extLst>
              </a:tr>
              <a:tr h="291940">
                <a:tc>
                  <a:txBody>
                    <a:bodyPr/>
                    <a:lstStyle/>
                    <a:p>
                      <a:r>
                        <a:rPr lang="bg-BG" sz="1600" dirty="0">
                          <a:effectLst/>
                        </a:rPr>
                        <a:t>Температура на самозапалване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>
                          <a:effectLst/>
                        </a:rPr>
                        <a:t>К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>
                          <a:effectLst/>
                        </a:rPr>
                        <a:t>858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>
                          <a:effectLst/>
                        </a:rPr>
                        <a:t>500-700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081138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9534742-7AF7-4D82-893C-D6AAA233A85F}"/>
              </a:ext>
            </a:extLst>
          </p:cNvPr>
          <p:cNvSpPr txBox="1"/>
          <p:nvPr/>
        </p:nvSpPr>
        <p:spPr>
          <a:xfrm>
            <a:off x="4345758" y="626354"/>
            <a:ext cx="307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ВОДОРОД – Н</a:t>
            </a:r>
            <a:r>
              <a:rPr lang="bg-BG" sz="3200" b="1" i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343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9091" t="3462" b="19929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A2B45F-9C97-41C7-B83B-4C8F88A29C7C}"/>
              </a:ext>
            </a:extLst>
          </p:cNvPr>
          <p:cNvSpPr txBox="1"/>
          <p:nvPr/>
        </p:nvSpPr>
        <p:spPr>
          <a:xfrm>
            <a:off x="9901286" y="6381945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AB01A-DC63-4857-8DCE-5ED8690AAF1A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7EC8DC-BB99-4FCE-8077-546219EF83BC}"/>
              </a:ext>
            </a:extLst>
          </p:cNvPr>
          <p:cNvSpPr txBox="1"/>
          <p:nvPr/>
        </p:nvSpPr>
        <p:spPr>
          <a:xfrm>
            <a:off x="961534" y="1442301"/>
            <a:ext cx="10614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</a:t>
            </a:r>
          </a:p>
          <a:p>
            <a:r>
              <a:rPr lang="bg-BG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на значителни производствени мощности за ДВГ</a:t>
            </a:r>
          </a:p>
          <a:p>
            <a:r>
              <a:rPr lang="bg-BG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Печалбите от резервни части и техническо обслужване са големи.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A87A4-2390-4943-A9D3-A763D5CD6F2B}"/>
              </a:ext>
            </a:extLst>
          </p:cNvPr>
          <p:cNvSpPr txBox="1"/>
          <p:nvPr/>
        </p:nvSpPr>
        <p:spPr>
          <a:xfrm>
            <a:off x="1055802" y="3054285"/>
            <a:ext cx="10378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</a:p>
          <a:p>
            <a:pPr marL="342900" indent="-342900">
              <a:buFontTx/>
              <a:buChar char="-"/>
            </a:pPr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g-BG" sz="24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е газообразно гориво с ниска плътност, което води до по-ниска мощност.</a:t>
            </a:r>
          </a:p>
          <a:p>
            <a:pPr marL="342900" indent="-342900">
              <a:buFontTx/>
              <a:buChar char="-"/>
            </a:pPr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Ниската енергия на запалване, заедно с широкия диапазон на възпламеняване създават условия за обратен пламък и предварително запалване.</a:t>
            </a:r>
          </a:p>
          <a:p>
            <a:pPr marL="342900" indent="-342900">
              <a:buFontTx/>
              <a:buChar char="-"/>
            </a:pPr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g-BG" sz="24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има висока дифузна способност и влиза във взаимодействие с някои метали.</a:t>
            </a:r>
          </a:p>
          <a:p>
            <a:pPr marL="342900" indent="-342900">
              <a:buFontTx/>
              <a:buChar char="-"/>
            </a:pPr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Лошо мазане и повишено износване.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5E622-8CC9-4EF8-A1B8-FAE572FD8842}"/>
              </a:ext>
            </a:extLst>
          </p:cNvPr>
          <p:cNvSpPr txBox="1"/>
          <p:nvPr/>
        </p:nvSpPr>
        <p:spPr>
          <a:xfrm>
            <a:off x="3789575" y="626354"/>
            <a:ext cx="50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ВОДОРОДНИ  ДВИГАТЕЛИ</a:t>
            </a:r>
            <a:endParaRPr lang="bg-BG" sz="3200" b="1" i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2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A2B45F-9C97-41C7-B83B-4C8F88A29C7C}"/>
              </a:ext>
            </a:extLst>
          </p:cNvPr>
          <p:cNvSpPr txBox="1"/>
          <p:nvPr/>
        </p:nvSpPr>
        <p:spPr>
          <a:xfrm>
            <a:off x="9901286" y="6381945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AB01A-DC63-4857-8DCE-5ED8690AAF1A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AC096-0045-4E9A-B79D-16064665E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836" y="3696434"/>
            <a:ext cx="7106066" cy="2188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A40C46-CB9A-4601-9585-51FE0474D7FF}"/>
              </a:ext>
            </a:extLst>
          </p:cNvPr>
          <p:cNvSpPr txBox="1"/>
          <p:nvPr/>
        </p:nvSpPr>
        <p:spPr>
          <a:xfrm>
            <a:off x="1792836" y="5779790"/>
            <a:ext cx="710606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g-BG" sz="1200" b="1" dirty="0">
                <a:solidFill>
                  <a:srgbClr val="002060"/>
                </a:solidFill>
              </a:rPr>
              <a:t>Гориво</a:t>
            </a:r>
            <a:r>
              <a:rPr lang="bg-BG" sz="1400" b="1" dirty="0">
                <a:solidFill>
                  <a:srgbClr val="002060"/>
                </a:solidFill>
              </a:rPr>
              <a:t>  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bg-BG" sz="1400" b="1" dirty="0">
                <a:solidFill>
                  <a:srgbClr val="002060"/>
                </a:solidFill>
              </a:rPr>
              <a:t>    17 </a:t>
            </a:r>
            <a:r>
              <a:rPr lang="en-US" sz="1400" b="1" dirty="0">
                <a:solidFill>
                  <a:srgbClr val="002060"/>
                </a:solidFill>
              </a:rPr>
              <a:t>cm</a:t>
            </a:r>
            <a:r>
              <a:rPr lang="bg-BG" sz="1400" b="1" baseline="30000" dirty="0">
                <a:solidFill>
                  <a:srgbClr val="002060"/>
                </a:solidFill>
              </a:rPr>
              <a:t>3</a:t>
            </a:r>
            <a:r>
              <a:rPr lang="en-US" sz="1400" b="1" dirty="0">
                <a:solidFill>
                  <a:srgbClr val="002060"/>
                </a:solidFill>
              </a:rPr>
              <a:t>                    300 cm</a:t>
            </a:r>
            <a:r>
              <a:rPr lang="bg-BG" sz="1400" b="1" baseline="30000" dirty="0">
                <a:solidFill>
                  <a:srgbClr val="002060"/>
                </a:solidFill>
              </a:rPr>
              <a:t>3</a:t>
            </a:r>
            <a:r>
              <a:rPr lang="en-US" sz="1400" b="1" dirty="0">
                <a:solidFill>
                  <a:srgbClr val="002060"/>
                </a:solidFill>
              </a:rPr>
              <a:t>                    405 cm</a:t>
            </a:r>
            <a:r>
              <a:rPr lang="bg-BG" sz="1400" b="1" baseline="30000" dirty="0">
                <a:solidFill>
                  <a:srgbClr val="002060"/>
                </a:solidFill>
              </a:rPr>
              <a:t>3</a:t>
            </a:r>
            <a:r>
              <a:rPr lang="en-US" sz="1400" b="1" dirty="0">
                <a:solidFill>
                  <a:srgbClr val="002060"/>
                </a:solidFill>
              </a:rPr>
              <a:t>                   420 cm</a:t>
            </a:r>
            <a:r>
              <a:rPr lang="bg-BG" sz="1400" b="1" baseline="30000" dirty="0">
                <a:solidFill>
                  <a:srgbClr val="002060"/>
                </a:solidFill>
              </a:rPr>
              <a:t>3</a:t>
            </a:r>
            <a:r>
              <a:rPr lang="en-US" sz="1400" b="1" baseline="30000" dirty="0">
                <a:solidFill>
                  <a:srgbClr val="002060"/>
                </a:solidFill>
              </a:rPr>
              <a:t>                                                                              </a:t>
            </a:r>
            <a:endParaRPr lang="bg-BG" sz="1400" b="1" baseline="30000" dirty="0">
              <a:solidFill>
                <a:srgbClr val="002060"/>
              </a:solidFill>
            </a:endParaRPr>
          </a:p>
          <a:p>
            <a:r>
              <a:rPr lang="bg-BG" sz="1200" b="1" dirty="0">
                <a:solidFill>
                  <a:srgbClr val="002060"/>
                </a:solidFill>
              </a:rPr>
              <a:t>Въздух </a:t>
            </a:r>
            <a:r>
              <a:rPr lang="bg-BG" sz="1400" b="1" dirty="0">
                <a:solidFill>
                  <a:srgbClr val="002060"/>
                </a:solidFill>
              </a:rPr>
              <a:t>  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bg-BG" sz="1400" b="1" dirty="0">
                <a:solidFill>
                  <a:srgbClr val="002060"/>
                </a:solidFill>
              </a:rPr>
              <a:t>  983 </a:t>
            </a:r>
            <a:r>
              <a:rPr lang="en-US" sz="1400" b="1" dirty="0">
                <a:solidFill>
                  <a:srgbClr val="002060"/>
                </a:solidFill>
              </a:rPr>
              <a:t>cm</a:t>
            </a:r>
            <a:r>
              <a:rPr lang="bg-BG" sz="1400" b="1" baseline="30000" dirty="0">
                <a:solidFill>
                  <a:srgbClr val="002060"/>
                </a:solidFill>
              </a:rPr>
              <a:t>3</a:t>
            </a:r>
            <a:r>
              <a:rPr lang="en-US" sz="1400" b="1" dirty="0">
                <a:solidFill>
                  <a:srgbClr val="002060"/>
                </a:solidFill>
              </a:rPr>
              <a:t>                   700 cm</a:t>
            </a:r>
            <a:r>
              <a:rPr lang="bg-BG" sz="1400" b="1" baseline="30000" dirty="0">
                <a:solidFill>
                  <a:srgbClr val="002060"/>
                </a:solidFill>
              </a:rPr>
              <a:t>3</a:t>
            </a:r>
            <a:r>
              <a:rPr lang="en-US" sz="1400" b="1" dirty="0">
                <a:solidFill>
                  <a:srgbClr val="002060"/>
                </a:solidFill>
              </a:rPr>
              <a:t>                     965 cm</a:t>
            </a:r>
            <a:r>
              <a:rPr lang="bg-BG" sz="1400" b="1" baseline="30000" dirty="0">
                <a:solidFill>
                  <a:srgbClr val="002060"/>
                </a:solidFill>
              </a:rPr>
              <a:t>3</a:t>
            </a:r>
            <a:r>
              <a:rPr lang="en-US" sz="1400" b="1" dirty="0">
                <a:solidFill>
                  <a:srgbClr val="002060"/>
                </a:solidFill>
              </a:rPr>
              <a:t>            </a:t>
            </a:r>
            <a:r>
              <a:rPr lang="bg-BG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    1000 cm</a:t>
            </a:r>
            <a:r>
              <a:rPr lang="bg-BG" sz="1400" b="1" baseline="30000" dirty="0">
                <a:solidFill>
                  <a:srgbClr val="002060"/>
                </a:solidFill>
              </a:rPr>
              <a:t>3</a:t>
            </a:r>
            <a:r>
              <a:rPr lang="en-US" sz="1400" b="1" baseline="30000" dirty="0">
                <a:solidFill>
                  <a:srgbClr val="002060"/>
                </a:solidFill>
              </a:rPr>
              <a:t>                               </a:t>
            </a:r>
            <a:endParaRPr lang="bg-BG" sz="1400" b="1" dirty="0">
              <a:solidFill>
                <a:srgbClr val="002060"/>
              </a:solidFill>
            </a:endParaRPr>
          </a:p>
          <a:p>
            <a:r>
              <a:rPr lang="bg-BG" sz="1200" b="1" dirty="0">
                <a:solidFill>
                  <a:srgbClr val="002060"/>
                </a:solidFill>
              </a:rPr>
              <a:t>Енергия</a:t>
            </a:r>
            <a:r>
              <a:rPr lang="bg-BG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bg-BG" sz="1400" b="1" dirty="0">
                <a:solidFill>
                  <a:srgbClr val="002060"/>
                </a:solidFill>
              </a:rPr>
              <a:t>    3,5 </a:t>
            </a:r>
            <a:r>
              <a:rPr lang="en-US" sz="1400" b="1" dirty="0">
                <a:solidFill>
                  <a:srgbClr val="002060"/>
                </a:solidFill>
              </a:rPr>
              <a:t>kJ                       3,0 kJ                 </a:t>
            </a:r>
            <a:r>
              <a:rPr lang="bg-BG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       4,0 kJ                       4,2 kJ</a:t>
            </a:r>
            <a:endParaRPr lang="bg-BG" sz="1400" b="1" dirty="0">
              <a:solidFill>
                <a:srgbClr val="002060"/>
              </a:solidFill>
            </a:endParaRPr>
          </a:p>
          <a:p>
            <a:r>
              <a:rPr lang="bg-BG" sz="1200" b="1" dirty="0">
                <a:solidFill>
                  <a:srgbClr val="002060"/>
                </a:solidFill>
              </a:rPr>
              <a:t>Мощност</a:t>
            </a:r>
            <a:r>
              <a:rPr lang="en-US" sz="1400" b="1" dirty="0">
                <a:solidFill>
                  <a:srgbClr val="002060"/>
                </a:solidFill>
              </a:rPr>
              <a:t>   100 </a:t>
            </a:r>
            <a:r>
              <a:rPr lang="bg-BG" sz="1400" b="1" dirty="0">
                <a:solidFill>
                  <a:srgbClr val="002060"/>
                </a:solidFill>
              </a:rPr>
              <a:t>%</a:t>
            </a:r>
            <a:r>
              <a:rPr lang="en-US" sz="1400" b="1" dirty="0">
                <a:solidFill>
                  <a:srgbClr val="002060"/>
                </a:solidFill>
              </a:rPr>
              <a:t>                        85</a:t>
            </a:r>
            <a:r>
              <a:rPr lang="bg-BG" sz="1400" b="1" dirty="0">
                <a:solidFill>
                  <a:srgbClr val="002060"/>
                </a:solidFill>
              </a:rPr>
              <a:t> %</a:t>
            </a:r>
            <a:r>
              <a:rPr lang="en-US" sz="1400" b="1" dirty="0">
                <a:solidFill>
                  <a:srgbClr val="002060"/>
                </a:solidFill>
              </a:rPr>
              <a:t>                         115</a:t>
            </a:r>
            <a:r>
              <a:rPr lang="bg-BG" sz="1400" b="1" dirty="0">
                <a:solidFill>
                  <a:srgbClr val="002060"/>
                </a:solidFill>
              </a:rPr>
              <a:t> %</a:t>
            </a:r>
            <a:r>
              <a:rPr lang="en-US" sz="1400" b="1" dirty="0">
                <a:solidFill>
                  <a:srgbClr val="002060"/>
                </a:solidFill>
              </a:rPr>
              <a:t>                       120</a:t>
            </a:r>
            <a:r>
              <a:rPr lang="bg-BG" sz="1400" b="1" dirty="0">
                <a:solidFill>
                  <a:srgbClr val="002060"/>
                </a:solidFill>
              </a:rPr>
              <a:t> %</a:t>
            </a:r>
            <a:endParaRPr lang="bg-BG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D0CC4-C874-428C-A436-C22426F53D90}"/>
              </a:ext>
            </a:extLst>
          </p:cNvPr>
          <p:cNvSpPr txBox="1"/>
          <p:nvPr/>
        </p:nvSpPr>
        <p:spPr>
          <a:xfrm>
            <a:off x="520045" y="1252156"/>
            <a:ext cx="1115191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Масовото решение за водороден ДВГ е двигател с директно впръскване ниско налягане и принудително запалване, в комбинация с турбокомпресор.</a:t>
            </a:r>
          </a:p>
          <a:p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пълното изгаряне на водорода въздушното отношението теоретично е 34:1, но двигателят може да работи и с отношение180:1.</a:t>
            </a:r>
          </a:p>
          <a:p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Поради високата скорост на горене, двигателят може да работи по-близко до идеалният термодинамичен цикъл.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66D64-6FD4-4212-A9F1-F10BA1B2E22A}"/>
              </a:ext>
            </a:extLst>
          </p:cNvPr>
          <p:cNvSpPr txBox="1"/>
          <p:nvPr/>
        </p:nvSpPr>
        <p:spPr>
          <a:xfrm>
            <a:off x="3789575" y="626354"/>
            <a:ext cx="50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ВОДОРОДНИ  ДВИГАТЕЛИ</a:t>
            </a:r>
            <a:endParaRPr lang="bg-BG" sz="3200" b="1" i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3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9AA090-3D1C-46BC-81D3-0346A24FD4A2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961DB-B9AA-4974-836A-C467EE154B55}"/>
              </a:ext>
            </a:extLst>
          </p:cNvPr>
          <p:cNvSpPr txBox="1"/>
          <p:nvPr/>
        </p:nvSpPr>
        <p:spPr>
          <a:xfrm>
            <a:off x="9890135" y="6444063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541CA5-1025-4C61-A876-EEF403334819}"/>
              </a:ext>
            </a:extLst>
          </p:cNvPr>
          <p:cNvSpPr txBox="1"/>
          <p:nvPr/>
        </p:nvSpPr>
        <p:spPr>
          <a:xfrm>
            <a:off x="4053526" y="626354"/>
            <a:ext cx="39121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Заключение</a:t>
            </a:r>
            <a:endParaRPr lang="bg-BG" sz="3400" b="1" i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11B22-A764-47D2-82DC-D9396E7878A2}"/>
              </a:ext>
            </a:extLst>
          </p:cNvPr>
          <p:cNvSpPr txBox="1"/>
          <p:nvPr/>
        </p:nvSpPr>
        <p:spPr>
          <a:xfrm>
            <a:off x="1074655" y="1423458"/>
            <a:ext cx="9869864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Електромобилността е най-реалната възможност за развитие на транспортния сектор с оглед постигане на по-добри екологични показатели и по-висока енергийна ефективност.</a:t>
            </a:r>
          </a:p>
          <a:p>
            <a:endParaRPr lang="bg-BG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двете технологии за реализиране на електрически транспортни средства имат своите предимства и поради това те трябва да се използват по целесъобразност.</a:t>
            </a:r>
          </a:p>
          <a:p>
            <a:endParaRPr lang="bg-BG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Автомобилите с водородни ДВГ имат по-добри показатели в сравнение с класическите двигатели, но не могат да се конкурират с електрическите автомобили – по-ниска енергийна ефективност и отделяне на вредни емисии (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2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bg-BG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72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9091" t="3462" b="19929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4AB01A-DC63-4857-8DCE-5ED8690AAF1A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466BA-7F35-44E2-9BE1-59EA8A6869EA}"/>
              </a:ext>
            </a:extLst>
          </p:cNvPr>
          <p:cNvSpPr txBox="1"/>
          <p:nvPr/>
        </p:nvSpPr>
        <p:spPr>
          <a:xfrm>
            <a:off x="9890135" y="6444063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5100C-03D1-4D71-AB23-0B0FF0C87631}"/>
              </a:ext>
            </a:extLst>
          </p:cNvPr>
          <p:cNvPicPr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305300" y="2366010"/>
            <a:ext cx="3581400" cy="21259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1A8505-5C45-4F8D-A9B7-B55DDEE234F1}"/>
              </a:ext>
            </a:extLst>
          </p:cNvPr>
          <p:cNvSpPr txBox="1"/>
          <p:nvPr/>
        </p:nvSpPr>
        <p:spPr>
          <a:xfrm>
            <a:off x="2823882" y="1843178"/>
            <a:ext cx="65442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за</a:t>
            </a:r>
          </a:p>
          <a:p>
            <a:r>
              <a:rPr lang="bg-BG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вниманието</a:t>
            </a:r>
            <a:endParaRPr lang="en-GB" sz="8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1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9091" t="3462" b="19929"/>
          <a:stretch/>
        </p:blipFill>
        <p:spPr>
          <a:xfrm>
            <a:off x="0" y="0"/>
            <a:ext cx="1220976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F16E10-2677-46EA-B250-C9227F42B6BE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67290-10A2-4978-B974-724D9910AFC3}"/>
              </a:ext>
            </a:extLst>
          </p:cNvPr>
          <p:cNvSpPr txBox="1"/>
          <p:nvPr/>
        </p:nvSpPr>
        <p:spPr>
          <a:xfrm>
            <a:off x="9890135" y="6444063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16132-BB2F-424D-9750-76DC2C984E8B}"/>
              </a:ext>
            </a:extLst>
          </p:cNvPr>
          <p:cNvSpPr txBox="1"/>
          <p:nvPr/>
        </p:nvSpPr>
        <p:spPr>
          <a:xfrm>
            <a:off x="929465" y="3162656"/>
            <a:ext cx="993289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Съгласно данните от различни изследвания, </a:t>
            </a:r>
            <a:r>
              <a:rPr lang="bg-B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,3% 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емисиите на парникови газове в Европейския съюз са от сектора Транспорт, като </a:t>
            </a:r>
            <a:r>
              <a:rPr lang="bg-B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21,1%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 от автомобилния транспорт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21553-4E9A-4642-B5E9-09F4EB60139E}"/>
              </a:ext>
            </a:extLst>
          </p:cNvPr>
          <p:cNvSpPr txBox="1"/>
          <p:nvPr/>
        </p:nvSpPr>
        <p:spPr>
          <a:xfrm>
            <a:off x="929466" y="731017"/>
            <a:ext cx="9932892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Използването на превозни средства (автомобили) с двигатели с вътрешно горене създава екологични и икономически проблеми поради отделянето на вредни емисии.</a:t>
            </a:r>
          </a:p>
          <a:p>
            <a:r>
              <a:rPr lang="bg-BG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Екологични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Отделяне на емисии влияещи върху климата;</a:t>
            </a:r>
          </a:p>
          <a:p>
            <a:pPr marL="285750" indent="-285750">
              <a:buFontTx/>
              <a:buChar char="-"/>
            </a:pP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Отделяне на емисии влияещи върху здравето на хората;</a:t>
            </a:r>
          </a:p>
          <a:p>
            <a:r>
              <a:rPr lang="bg-BG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Икономически</a:t>
            </a:r>
            <a:r>
              <a:rPr lang="bg-B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 от ограничените ресурси нефтени горива;</a:t>
            </a:r>
          </a:p>
          <a:p>
            <a:pPr marL="285750" indent="-285750">
              <a:buFontTx/>
              <a:buChar char="-"/>
            </a:pP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Растящи цени на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суровия нефт.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6A321-F9A8-4E47-8D5D-48B09F29A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9" y="3894335"/>
            <a:ext cx="4244700" cy="2399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2F4AE2-A82E-4B11-BCFE-9573BB042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749" y="3894335"/>
            <a:ext cx="5061730" cy="24061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3E2F7D-875C-4D14-8341-A7480B2C1385}"/>
              </a:ext>
            </a:extLst>
          </p:cNvPr>
          <p:cNvSpPr txBox="1"/>
          <p:nvPr/>
        </p:nvSpPr>
        <p:spPr>
          <a:xfrm>
            <a:off x="6701883" y="4017149"/>
            <a:ext cx="262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 – 128,46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$/</a:t>
            </a:r>
            <a:r>
              <a:rPr lang="bg-BG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барел</a:t>
            </a:r>
          </a:p>
        </p:txBody>
      </p:sp>
    </p:spTree>
    <p:extLst>
      <p:ext uri="{BB962C8B-B14F-4D97-AF65-F5344CB8AC3E}">
        <p14:creationId xmlns:p14="http://schemas.microsoft.com/office/powerpoint/2010/main" val="401574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9AA090-3D1C-46BC-81D3-0346A24FD4A2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C22D7A-5914-4E52-8435-21FC7951E004}"/>
              </a:ext>
            </a:extLst>
          </p:cNvPr>
          <p:cNvSpPr txBox="1"/>
          <p:nvPr/>
        </p:nvSpPr>
        <p:spPr>
          <a:xfrm>
            <a:off x="583580" y="1315510"/>
            <a:ext cx="11024837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Електромобилност - използването на електрическа енергия за задвижване на транспортните средства, в това число и на автомобилите е една от най-реалните възможности за намаляване на вредните емисии от транспортния сектор. </a:t>
            </a:r>
            <a:endParaRPr lang="bg-BG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F60C8-03C3-4DC8-81D7-57BCD6592FFE}"/>
              </a:ext>
            </a:extLst>
          </p:cNvPr>
          <p:cNvSpPr txBox="1"/>
          <p:nvPr/>
        </p:nvSpPr>
        <p:spPr>
          <a:xfrm>
            <a:off x="9890135" y="6444063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451A2-D23D-4828-9B77-2A50217BFF19}"/>
              </a:ext>
            </a:extLst>
          </p:cNvPr>
          <p:cNvSpPr txBox="1"/>
          <p:nvPr/>
        </p:nvSpPr>
        <p:spPr>
          <a:xfrm>
            <a:off x="583580" y="2956456"/>
            <a:ext cx="11024837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Електромобилността на автомобилите има някои сериозни предимства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 и ефективно управление на режимите на работа;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Тяговите характеристики на електродвигателите осигуряват висока динамика на превозното средство. В голяма част ото случаите не се налага използването на допълнителен редуктор;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Нулеви емисии и шум;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Позволява да се използва енергия от възобновяеми източници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(ВЕИ);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 за реализиране на режим на регенерация на енергия при спиране.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5DD80-F0AB-4210-B5E4-800120C6D0C4}"/>
              </a:ext>
            </a:extLst>
          </p:cNvPr>
          <p:cNvSpPr txBox="1"/>
          <p:nvPr/>
        </p:nvSpPr>
        <p:spPr>
          <a:xfrm>
            <a:off x="3884073" y="623020"/>
            <a:ext cx="524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ЕЛЕКТРОМОБИЛНОСТ</a:t>
            </a:r>
          </a:p>
        </p:txBody>
      </p:sp>
    </p:spTree>
    <p:extLst>
      <p:ext uri="{BB962C8B-B14F-4D97-AF65-F5344CB8AC3E}">
        <p14:creationId xmlns:p14="http://schemas.microsoft.com/office/powerpoint/2010/main" val="271904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F16E10-2677-46EA-B250-C9227F42B6BE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67290-10A2-4978-B974-724D9910AFC3}"/>
              </a:ext>
            </a:extLst>
          </p:cNvPr>
          <p:cNvSpPr txBox="1"/>
          <p:nvPr/>
        </p:nvSpPr>
        <p:spPr>
          <a:xfrm>
            <a:off x="9901286" y="6381945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72C04B-1ABF-4097-9BEE-AD5142A96A8D}"/>
              </a:ext>
            </a:extLst>
          </p:cNvPr>
          <p:cNvSpPr txBox="1"/>
          <p:nvPr/>
        </p:nvSpPr>
        <p:spPr>
          <a:xfrm>
            <a:off x="336366" y="1815517"/>
            <a:ext cx="11434395" cy="1631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rgbClr val="002060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Times New Roman" panose="02020603050405020304" pitchFamily="18" charset="0"/>
              </a:rPr>
              <a:t>Електрическите превозни средства се базират на две технологии: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SemiBold" panose="02000503000000020004" pitchFamily="2" charset="0"/>
                <a:ea typeface="Inter SemiBold" panose="02000503000000020004" pitchFamily="2" charset="0"/>
                <a:cs typeface="Times New Roman" panose="02020603050405020304" pitchFamily="18" charset="0"/>
              </a:rPr>
              <a:t>Акумулаторна</a:t>
            </a:r>
            <a:r>
              <a:rPr lang="bg-BG" sz="2000" b="1" dirty="0">
                <a:solidFill>
                  <a:srgbClr val="002060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solidFill>
                  <a:srgbClr val="002060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Times New Roman" panose="02020603050405020304" pitchFamily="18" charset="0"/>
              </a:rPr>
              <a:t>BEV</a:t>
            </a:r>
            <a:r>
              <a:rPr lang="bg-BG" sz="2000" b="1" dirty="0">
                <a:solidFill>
                  <a:srgbClr val="002060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Times New Roman" panose="02020603050405020304" pitchFamily="18" charset="0"/>
              </a:rPr>
              <a:t>)</a:t>
            </a:r>
            <a:r>
              <a:rPr lang="bg-BG" sz="2000" dirty="0">
                <a:solidFill>
                  <a:srgbClr val="002060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Times New Roman" panose="02020603050405020304" pitchFamily="18" charset="0"/>
              </a:rPr>
              <a:t> – при която енергията за захранването на електродвигателя се получава от акумулаторна батерия, която периодично се зарежда;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SemiBold" panose="02000503000000020004" pitchFamily="2" charset="0"/>
                <a:ea typeface="Inter SemiBold" panose="02000503000000020004" pitchFamily="2" charset="0"/>
                <a:cs typeface="Times New Roman" panose="02020603050405020304" pitchFamily="18" charset="0"/>
              </a:rPr>
              <a:t>Водородна</a:t>
            </a:r>
            <a:r>
              <a:rPr lang="en-US" sz="2000" b="1" dirty="0">
                <a:solidFill>
                  <a:srgbClr val="002060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bg-BG" sz="2000" b="1" dirty="0">
                <a:solidFill>
                  <a:srgbClr val="002060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Times New Roman" panose="02020603050405020304" pitchFamily="18" charset="0"/>
              </a:rPr>
              <a:t>FCEV</a:t>
            </a:r>
            <a:r>
              <a:rPr lang="bg-BG" sz="2000" b="1" dirty="0">
                <a:solidFill>
                  <a:srgbClr val="002060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Times New Roman" panose="02020603050405020304" pitchFamily="18" charset="0"/>
              </a:rPr>
              <a:t>)</a:t>
            </a:r>
            <a:r>
              <a:rPr lang="bg-BG" sz="2000" dirty="0">
                <a:solidFill>
                  <a:srgbClr val="002060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Times New Roman" panose="02020603050405020304" pitchFamily="18" charset="0"/>
              </a:rPr>
              <a:t> – при която електрическата енергия се произвежда директно на превозното средство от електрохимичен генератор на водород. </a:t>
            </a:r>
            <a:endParaRPr lang="en-GB" sz="2000" dirty="0">
              <a:latin typeface="Inter SemiBold" panose="02000503000000020004" pitchFamily="2" charset="0"/>
              <a:ea typeface="Inter Semi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C1ADAC-B097-4112-801A-402377F28C99}"/>
              </a:ext>
            </a:extLst>
          </p:cNvPr>
          <p:cNvSpPr txBox="1"/>
          <p:nvPr/>
        </p:nvSpPr>
        <p:spPr>
          <a:xfrm>
            <a:off x="1734532" y="558139"/>
            <a:ext cx="8270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   </a:t>
            </a:r>
            <a:r>
              <a:rPr lang="bg-BG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ExtraBold" panose="02000503000000020004" pitchFamily="2" charset="0"/>
                <a:cs typeface="Arial" panose="020B0604020202020204" pitchFamily="34" charset="0"/>
              </a:rPr>
              <a:t>ЕЛЕКТРИЧЕСКИ ПРЕВОЗНИ СРЕДСТВА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82998-BFBE-4B88-B8EE-0AF310F3A5DD}"/>
              </a:ext>
            </a:extLst>
          </p:cNvPr>
          <p:cNvSpPr txBox="1"/>
          <p:nvPr/>
        </p:nvSpPr>
        <p:spPr>
          <a:xfrm>
            <a:off x="150830" y="1239614"/>
            <a:ext cx="1180546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bg-BG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лектрически 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наричат превозните средства задвижвани от електродвигател.</a:t>
            </a:r>
            <a:endParaRPr lang="bg-BG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72DFB4-51E4-4481-8242-30D2B644B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481" y="4134571"/>
            <a:ext cx="5566565" cy="2670503"/>
          </a:xfrm>
          <a:prstGeom prst="rect">
            <a:avLst/>
          </a:prstGeo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67899D9-DF1D-4D57-A6EF-D9C9B690BF24}"/>
              </a:ext>
            </a:extLst>
          </p:cNvPr>
          <p:cNvSpPr txBox="1"/>
          <p:nvPr/>
        </p:nvSpPr>
        <p:spPr>
          <a:xfrm>
            <a:off x="2772674" y="3541003"/>
            <a:ext cx="5565372" cy="6000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Hybrid Electric  </a:t>
            </a:r>
            <a:r>
              <a:rPr lang="bg-BG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Hybrid                  Battery Electric         </a:t>
            </a:r>
            <a:r>
              <a:rPr lang="bg-BG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Fuel Cell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Vehicle                 Electric Vehicle                 Vehicle                  Electric Vehicle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bg-BG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bg-BG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 </a:t>
            </a:r>
            <a: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HEV </a:t>
            </a:r>
            <a:r>
              <a:rPr lang="bg-BG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</a:t>
            </a:r>
            <a:r>
              <a:rPr lang="bg-BG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 </a:t>
            </a:r>
            <a: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PHEV </a:t>
            </a:r>
            <a:r>
              <a:rPr lang="bg-BG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</a:t>
            </a:r>
            <a:r>
              <a:rPr lang="bg-BG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 </a:t>
            </a:r>
            <a: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BEV</a:t>
            </a:r>
            <a:r>
              <a:rPr lang="bg-BG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)</a:t>
            </a:r>
            <a: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</a:t>
            </a:r>
            <a:r>
              <a:rPr lang="bg-BG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FCEV</a:t>
            </a:r>
            <a:r>
              <a:rPr lang="bg-BG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)</a:t>
            </a:r>
            <a:endParaRPr lang="en-GB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4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9091" t="3462" b="19929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574874-3BC1-46D4-B4B4-468E2A5196BB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8AE25-52B3-4FEA-BD12-35E7CDD1633F}"/>
              </a:ext>
            </a:extLst>
          </p:cNvPr>
          <p:cNvSpPr txBox="1"/>
          <p:nvPr/>
        </p:nvSpPr>
        <p:spPr>
          <a:xfrm>
            <a:off x="9890135" y="6444063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EC5D4-50D3-4B28-87AE-C7434637A588}"/>
              </a:ext>
            </a:extLst>
          </p:cNvPr>
          <p:cNvSpPr txBox="1"/>
          <p:nvPr/>
        </p:nvSpPr>
        <p:spPr>
          <a:xfrm>
            <a:off x="376401" y="685729"/>
            <a:ext cx="11434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SemiBold" panose="02000503000000020004" pitchFamily="2" charset="0"/>
                <a:ea typeface="Inter SemiBold" panose="02000503000000020004" pitchFamily="2" charset="0"/>
              </a:rPr>
              <a:t>          </a:t>
            </a:r>
            <a:r>
              <a:rPr lang="bg-BG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SemiBold" panose="02000503000000020004" pitchFamily="2" charset="0"/>
                <a:cs typeface="Arial" panose="020B0604020202020204" pitchFamily="34" charset="0"/>
              </a:rPr>
              <a:t>БАТЕРИЙНИ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SemiBold" panose="02000503000000020004" pitchFamily="2" charset="0"/>
                <a:cs typeface="Arial" panose="020B0604020202020204" pitchFamily="34" charset="0"/>
              </a:rPr>
              <a:t> </a:t>
            </a:r>
            <a:r>
              <a:rPr lang="bg-BG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SemiBold" panose="02000503000000020004" pitchFamily="2" charset="0"/>
                <a:cs typeface="Arial" panose="020B0604020202020204" pitchFamily="34" charset="0"/>
              </a:rPr>
              <a:t> ЕЛЕКТРИЧЕСКИ ПРЕВОЗНИ СРЕДСТВА</a:t>
            </a:r>
            <a:endParaRPr lang="bg-BG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EE407-2BE6-4FBF-A843-942A95CB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0" y="1381447"/>
            <a:ext cx="5945170" cy="3295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3D06CF-AF63-4495-AAE7-7D66845FD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598" y="1381446"/>
            <a:ext cx="5989841" cy="32959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E751AE8-1AF6-4D6A-9F27-C966E82F7794}"/>
              </a:ext>
            </a:extLst>
          </p:cNvPr>
          <p:cNvSpPr/>
          <p:nvPr/>
        </p:nvSpPr>
        <p:spPr>
          <a:xfrm>
            <a:off x="74459" y="3912683"/>
            <a:ext cx="236117" cy="4407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E064A-B6C6-4999-829D-F005A34915CF}"/>
              </a:ext>
            </a:extLst>
          </p:cNvPr>
          <p:cNvSpPr txBox="1"/>
          <p:nvPr/>
        </p:nvSpPr>
        <p:spPr>
          <a:xfrm>
            <a:off x="3088888" y="5330283"/>
            <a:ext cx="4939990" cy="1315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04942A-4799-47BE-B7F7-32BBEFF0A4D4}"/>
              </a:ext>
            </a:extLst>
          </p:cNvPr>
          <p:cNvSpPr txBox="1"/>
          <p:nvPr/>
        </p:nvSpPr>
        <p:spPr>
          <a:xfrm>
            <a:off x="2431102" y="4778298"/>
            <a:ext cx="6821881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Тягова акумулаторна батерия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22 – 100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Напрежение на тяговата батерия   - 300 –  600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 на електродвигателя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 – 120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 за зареждане                        -  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240 min</a:t>
            </a: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Пробег с едно зареждане                - 160 –  400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Специфичен разход                         -  0,6  – 2,2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kWh/km</a:t>
            </a: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5B2C23-566B-4748-B795-902D6E427D35}"/>
              </a:ext>
            </a:extLst>
          </p:cNvPr>
          <p:cNvSpPr/>
          <p:nvPr/>
        </p:nvSpPr>
        <p:spPr>
          <a:xfrm>
            <a:off x="83886" y="4260915"/>
            <a:ext cx="236117" cy="4071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689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F16E10-2677-46EA-B250-C9227F42B6BE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4CFDE-06AA-42CE-9657-4FB4FAABAC24}"/>
              </a:ext>
            </a:extLst>
          </p:cNvPr>
          <p:cNvSpPr txBox="1"/>
          <p:nvPr/>
        </p:nvSpPr>
        <p:spPr>
          <a:xfrm>
            <a:off x="378802" y="709228"/>
            <a:ext cx="1143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00503000000020004" pitchFamily="2" charset="0"/>
                <a:ea typeface="Inter Medium" panose="02000503000000020004" pitchFamily="2" charset="0"/>
              </a:rPr>
              <a:t>         </a:t>
            </a:r>
            <a:r>
              <a:rPr lang="bg-BG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SemiBold" panose="02000503000000020004" pitchFamily="2" charset="0"/>
                <a:cs typeface="Arial" panose="020B0604020202020204" pitchFamily="34" charset="0"/>
              </a:rPr>
              <a:t>ВОДОРОДНИ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SemiBold" panose="02000503000000020004" pitchFamily="2" charset="0"/>
                <a:cs typeface="Arial" panose="020B0604020202020204" pitchFamily="34" charset="0"/>
              </a:rPr>
              <a:t> </a:t>
            </a:r>
            <a:r>
              <a:rPr lang="bg-BG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SemiBold" panose="02000503000000020004" pitchFamily="2" charset="0"/>
                <a:cs typeface="Arial" panose="020B0604020202020204" pitchFamily="34" charset="0"/>
              </a:rPr>
              <a:t> ЕЛЕКТРИЧЕСКИ ПРЕВОЗНИ СРЕДСТВА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465D6-2D14-4ABD-9190-5D27943C39B8}"/>
              </a:ext>
            </a:extLst>
          </p:cNvPr>
          <p:cNvSpPr txBox="1"/>
          <p:nvPr/>
        </p:nvSpPr>
        <p:spPr>
          <a:xfrm>
            <a:off x="9890135" y="6444063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8E76E-B986-4DD0-A02E-44D665F7A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807" y="1442625"/>
            <a:ext cx="5794632" cy="2984410"/>
          </a:xfrm>
          <a:prstGeom prst="rect">
            <a:avLst/>
          </a:prstGeom>
        </p:spPr>
      </p:pic>
      <p:pic>
        <p:nvPicPr>
          <p:cNvPr id="11" name="Picture 6" descr="Fuel cell hybrid electric vehicles: A review on power conditioning units  and topologies - ScienceDirect">
            <a:extLst>
              <a:ext uri="{FF2B5EF4-FFF2-40B4-BE49-F238E27FC236}">
                <a16:creationId xmlns:a16="http://schemas.microsoft.com/office/drawing/2014/main" id="{59CB1499-21D0-4414-A956-9A24DE9C4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6" y="1442625"/>
            <a:ext cx="4920240" cy="29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639D47-5080-433E-A6FA-25BB9C609FCD}"/>
              </a:ext>
            </a:extLst>
          </p:cNvPr>
          <p:cNvSpPr/>
          <p:nvPr/>
        </p:nvSpPr>
        <p:spPr>
          <a:xfrm>
            <a:off x="108561" y="2364059"/>
            <a:ext cx="705477" cy="6105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472AC2-C457-4028-84C4-580E3C7F6CAF}"/>
              </a:ext>
            </a:extLst>
          </p:cNvPr>
          <p:cNvCxnSpPr/>
          <p:nvPr/>
        </p:nvCxnSpPr>
        <p:spPr>
          <a:xfrm flipV="1">
            <a:off x="5592949" y="3720224"/>
            <a:ext cx="431321" cy="4639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3DA183-AE65-4EB5-A158-AEA4267D0085}"/>
              </a:ext>
            </a:extLst>
          </p:cNvPr>
          <p:cNvCxnSpPr/>
          <p:nvPr/>
        </p:nvCxnSpPr>
        <p:spPr>
          <a:xfrm flipV="1">
            <a:off x="845377" y="2673548"/>
            <a:ext cx="431321" cy="4639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6A28D6-9428-4C62-A7AC-6DF0D6C798C8}"/>
              </a:ext>
            </a:extLst>
          </p:cNvPr>
          <p:cNvSpPr txBox="1"/>
          <p:nvPr/>
        </p:nvSpPr>
        <p:spPr>
          <a:xfrm>
            <a:off x="206247" y="2435479"/>
            <a:ext cx="56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H2  tank</a:t>
            </a:r>
            <a:endParaRPr lang="bg-BG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C2EAA1-FF16-40DA-A69B-3ACBEC852C0D}"/>
              </a:ext>
            </a:extLst>
          </p:cNvPr>
          <p:cNvSpPr/>
          <p:nvPr/>
        </p:nvSpPr>
        <p:spPr>
          <a:xfrm>
            <a:off x="108561" y="1442625"/>
            <a:ext cx="1168137" cy="2984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B75ACC-1EBA-4065-A97E-ECAAD50C3BFD}"/>
              </a:ext>
            </a:extLst>
          </p:cNvPr>
          <p:cNvSpPr/>
          <p:nvPr/>
        </p:nvSpPr>
        <p:spPr>
          <a:xfrm>
            <a:off x="218555" y="2448632"/>
            <a:ext cx="608233" cy="5259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839DCA-1FEB-40E0-88F9-7A4BA077A82D}"/>
              </a:ext>
            </a:extLst>
          </p:cNvPr>
          <p:cNvSpPr txBox="1"/>
          <p:nvPr/>
        </p:nvSpPr>
        <p:spPr>
          <a:xfrm>
            <a:off x="284865" y="2508596"/>
            <a:ext cx="56051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tank</a:t>
            </a:r>
            <a:endParaRPr lang="bg-BG" sz="105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433F21-170F-4B04-BEB7-6FBF3414A5E6}"/>
              </a:ext>
            </a:extLst>
          </p:cNvPr>
          <p:cNvCxnSpPr/>
          <p:nvPr/>
        </p:nvCxnSpPr>
        <p:spPr>
          <a:xfrm flipV="1">
            <a:off x="863965" y="2727887"/>
            <a:ext cx="431321" cy="4639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CFF80D9-6066-496E-B058-6AD774709A52}"/>
              </a:ext>
            </a:extLst>
          </p:cNvPr>
          <p:cNvSpPr txBox="1"/>
          <p:nvPr/>
        </p:nvSpPr>
        <p:spPr>
          <a:xfrm>
            <a:off x="868014" y="2441154"/>
            <a:ext cx="408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bg-BG" sz="1400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31D44F-6E8D-4728-977C-EED5D1FA41B7}"/>
              </a:ext>
            </a:extLst>
          </p:cNvPr>
          <p:cNvSpPr txBox="1"/>
          <p:nvPr/>
        </p:nvSpPr>
        <p:spPr>
          <a:xfrm>
            <a:off x="2500538" y="4715338"/>
            <a:ext cx="6821881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водород                        -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 на горивната клетка        -   80 –  100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 на електродвигателя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– 120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</a:p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 за зареждане                        -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6 min</a:t>
            </a: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Пробег с едно зареждане                - 450 –  600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Специфичен разход                         -  0,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2,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kWh/km</a:t>
            </a:r>
            <a:endParaRPr lang="bg-BG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2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9091" t="3462" b="19929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574874-3BC1-46D4-B4B4-468E2A5196BB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8AE25-52B3-4FEA-BD12-35E7CDD1633F}"/>
              </a:ext>
            </a:extLst>
          </p:cNvPr>
          <p:cNvSpPr txBox="1"/>
          <p:nvPr/>
        </p:nvSpPr>
        <p:spPr>
          <a:xfrm>
            <a:off x="9890135" y="6444063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37A13F-A076-4187-B463-8711A9C8D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879" y="1440591"/>
            <a:ext cx="3140053" cy="6652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93EB52-2497-410F-BFE1-AA11EDDE5AC8}"/>
              </a:ext>
            </a:extLst>
          </p:cNvPr>
          <p:cNvSpPr txBox="1"/>
          <p:nvPr/>
        </p:nvSpPr>
        <p:spPr>
          <a:xfrm>
            <a:off x="150830" y="6945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ExtraBold" panose="02000503000000020004" pitchFamily="2" charset="0"/>
                <a:cs typeface="Arial" panose="020B0604020202020204" pitchFamily="34" charset="0"/>
              </a:rPr>
              <a:t>   СРАВНЕНИЕ НА БАТЕРИЙНИ И ВОДОРОДНИ АВТОМОБИЛИ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4ABF5-70FB-4378-B2D8-F6BE0F376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60" y="2071153"/>
            <a:ext cx="10972800" cy="43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8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9091" t="3462" b="19929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574874-3BC1-46D4-B4B4-468E2A5196BB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8AE25-52B3-4FEA-BD12-35E7CDD1633F}"/>
              </a:ext>
            </a:extLst>
          </p:cNvPr>
          <p:cNvSpPr txBox="1"/>
          <p:nvPr/>
        </p:nvSpPr>
        <p:spPr>
          <a:xfrm>
            <a:off x="9890135" y="6444063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68585-E994-445C-8362-F7F0238407CA}"/>
              </a:ext>
            </a:extLst>
          </p:cNvPr>
          <p:cNvSpPr txBox="1"/>
          <p:nvPr/>
        </p:nvSpPr>
        <p:spPr>
          <a:xfrm>
            <a:off x="147988" y="1189920"/>
            <a:ext cx="11824058" cy="30708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на нов автомобил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Енергийна ефективност</a:t>
            </a: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определена като </a:t>
            </a: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TTW</a:t>
            </a: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tank to</a:t>
            </a: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</a:t>
            </a: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 e 70 – 90 %</a:t>
            </a:r>
            <a:r>
              <a:rPr lang="bg-BG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а за </a:t>
            </a: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FCEV</a:t>
            </a:r>
            <a:r>
              <a:rPr lang="bg-BG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25  - 35 %.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леките автомобили специфичната консумация на енергия 2,1</a:t>
            </a: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0,8 </a:t>
            </a: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kWh/100km</a:t>
            </a: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</a:t>
            </a: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като </a:t>
            </a: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нараства с 0,6</a:t>
            </a: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0,1 </a:t>
            </a: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kWh/100km</a:t>
            </a: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при всяко увеличаване на масата със 100</a:t>
            </a: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kg</a:t>
            </a: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Специфични разходи на 100</a:t>
            </a: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km</a:t>
            </a:r>
            <a:endParaRPr lang="bg-BG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bg-BG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 леки автомобили </a:t>
            </a: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 0</a:t>
            </a:r>
            <a:r>
              <a:rPr lang="bg-BG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</a:t>
            </a:r>
            <a:r>
              <a:rPr lang="bg-BG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$/100km</a:t>
            </a:r>
            <a:r>
              <a:rPr lang="bg-BG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FCEV 0,299 $/100km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Екологични аспекти</a:t>
            </a:r>
            <a:endParaRPr lang="bg-BG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9E209-2610-421C-B3E5-15EBFD816167}"/>
              </a:ext>
            </a:extLst>
          </p:cNvPr>
          <p:cNvSpPr txBox="1"/>
          <p:nvPr/>
        </p:nvSpPr>
        <p:spPr>
          <a:xfrm>
            <a:off x="831592" y="4746483"/>
            <a:ext cx="10415263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BEV</a:t>
            </a:r>
            <a:r>
              <a:rPr lang="bg-BG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2000" dirty="0">
                <a:solidFill>
                  <a:srgbClr val="002060"/>
                </a:solidFill>
              </a:rPr>
              <a:t>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производството на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Li-ion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батерии се отделят средно </a:t>
            </a:r>
            <a:r>
              <a:rPr lang="bg-BG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 CO2-eq/</a:t>
            </a:r>
            <a:r>
              <a:rPr lang="en-US" sz="2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FCEV</a:t>
            </a:r>
            <a:r>
              <a:rPr lang="bg-BG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3AC2C9-F388-43F4-9519-B2856C8C1BC7}"/>
              </a:ext>
            </a:extLst>
          </p:cNvPr>
          <p:cNvSpPr txBox="1"/>
          <p:nvPr/>
        </p:nvSpPr>
        <p:spPr>
          <a:xfrm>
            <a:off x="357271" y="5496519"/>
            <a:ext cx="2590800" cy="4154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експлоатация</a:t>
            </a:r>
            <a:endParaRPr lang="en-GB" sz="2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F64E3-98C0-4440-B7DC-6A363F40AD9A}"/>
              </a:ext>
            </a:extLst>
          </p:cNvPr>
          <p:cNvSpPr txBox="1"/>
          <p:nvPr/>
        </p:nvSpPr>
        <p:spPr>
          <a:xfrm>
            <a:off x="831592" y="5943646"/>
            <a:ext cx="8868589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захранване и на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FCEV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необходима електрическа енергия.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използване на мрежата, емисиите се определят от конкретния микс.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58FD4D-B992-46CB-8A0B-09201BA47FF8}"/>
              </a:ext>
            </a:extLst>
          </p:cNvPr>
          <p:cNvSpPr txBox="1"/>
          <p:nvPr/>
        </p:nvSpPr>
        <p:spPr>
          <a:xfrm>
            <a:off x="357271" y="555382"/>
            <a:ext cx="1163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ExtraBold" panose="02000503000000020004" pitchFamily="2" charset="0"/>
                <a:cs typeface="Arial" panose="020B0604020202020204" pitchFamily="34" charset="0"/>
              </a:rPr>
              <a:t>   СРАВНЕНИЕ НА БАТЕРИЙНИ И ВОДОРОДНИ АВТОМОБИЛИ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EDADF-52B7-4D11-9596-1F5EF190152D}"/>
              </a:ext>
            </a:extLst>
          </p:cNvPr>
          <p:cNvSpPr txBox="1"/>
          <p:nvPr/>
        </p:nvSpPr>
        <p:spPr>
          <a:xfrm>
            <a:off x="394978" y="4318638"/>
            <a:ext cx="2590801" cy="4154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производство</a:t>
            </a:r>
            <a:endParaRPr lang="en-GB" sz="2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989395-6271-4E59-9CEE-03584AC05E73}"/>
              </a:ext>
            </a:extLst>
          </p:cNvPr>
          <p:cNvSpPr txBox="1"/>
          <p:nvPr/>
        </p:nvSpPr>
        <p:spPr>
          <a:xfrm>
            <a:off x="150830" y="113122"/>
            <a:ext cx="419492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АВТОМОБИЛЕН ФОРУМ 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D2873-2882-4DF5-8F4A-C57CECFF306B}"/>
              </a:ext>
            </a:extLst>
          </p:cNvPr>
          <p:cNvSpPr txBox="1"/>
          <p:nvPr/>
        </p:nvSpPr>
        <p:spPr>
          <a:xfrm>
            <a:off x="9890135" y="6444063"/>
            <a:ext cx="2193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НТС по транспорт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E4BA9-5262-4E0B-A575-0004B9713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62" y="3915368"/>
            <a:ext cx="5296765" cy="2484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1E45A8-55BD-42D0-9A13-25EB524CB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077" y="3915368"/>
            <a:ext cx="5146984" cy="24840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BE26D7-E678-4F1C-9EA7-FB0AA02E6ECF}"/>
              </a:ext>
            </a:extLst>
          </p:cNvPr>
          <p:cNvSpPr txBox="1"/>
          <p:nvPr/>
        </p:nvSpPr>
        <p:spPr>
          <a:xfrm>
            <a:off x="236818" y="1197477"/>
            <a:ext cx="8153036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2022 г. експлоатирани в света електромобили:</a:t>
            </a:r>
          </a:p>
          <a:p>
            <a:r>
              <a:rPr lang="bg-BG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BEV   - </a:t>
            </a:r>
            <a:r>
              <a:rPr lang="bg-BG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26 000 000</a:t>
            </a:r>
            <a:endParaRPr lang="en-US" dirty="0"/>
          </a:p>
          <a:p>
            <a:r>
              <a:rPr lang="bg-BG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FCEV</a:t>
            </a:r>
            <a:r>
              <a:rPr lang="bg-BG" dirty="0"/>
              <a:t>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bg-BG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72 000</a:t>
            </a:r>
          </a:p>
          <a:p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202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България</a:t>
            </a:r>
          </a:p>
          <a:p>
            <a:r>
              <a:rPr lang="bg-BG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BEV   - </a:t>
            </a:r>
            <a:r>
              <a:rPr lang="bg-BG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400" dirty="0"/>
          </a:p>
          <a:p>
            <a:r>
              <a:rPr lang="bg-BG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FCEV</a:t>
            </a:r>
            <a:r>
              <a:rPr lang="bg-BG" sz="2400" dirty="0"/>
              <a:t>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bg-BG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bg-BG" sz="2400" dirty="0"/>
          </a:p>
        </p:txBody>
      </p:sp>
      <p:pic>
        <p:nvPicPr>
          <p:cNvPr id="1026" name="Picture 2" descr="Hydrogen Fuel Cell Vehicle Sales, Year-End 2022">
            <a:extLst>
              <a:ext uri="{FF2B5EF4-FFF2-40B4-BE49-F238E27FC236}">
                <a16:creationId xmlns:a16="http://schemas.microsoft.com/office/drawing/2014/main" id="{5028AB60-78AE-4831-AEC8-6D7F0C198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13" y="1482576"/>
            <a:ext cx="3551089" cy="22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45A8C3-2136-4160-B84B-2EF14C3E742F}"/>
              </a:ext>
            </a:extLst>
          </p:cNvPr>
          <p:cNvSpPr txBox="1"/>
          <p:nvPr/>
        </p:nvSpPr>
        <p:spPr>
          <a:xfrm>
            <a:off x="357271" y="555382"/>
            <a:ext cx="1163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ter ExtraBold" panose="02000503000000020004" pitchFamily="2" charset="0"/>
                <a:cs typeface="Arial" panose="020B0604020202020204" pitchFamily="34" charset="0"/>
              </a:rPr>
              <a:t>   СРАВНЕНИЕ НА БАТЕРИЙНИ И ВОДОРОДНИ АВТОМОБИЛИ</a:t>
            </a:r>
          </a:p>
        </p:txBody>
      </p:sp>
    </p:spTree>
    <p:extLst>
      <p:ext uri="{BB962C8B-B14F-4D97-AF65-F5344CB8AC3E}">
        <p14:creationId xmlns:p14="http://schemas.microsoft.com/office/powerpoint/2010/main" val="210240120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0.xml><?xml version="1.0" encoding="utf-8"?>
<a:theme xmlns:a="http://schemas.openxmlformats.org/drawingml/2006/main" name="9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1.xml><?xml version="1.0" encoding="utf-8"?>
<a:theme xmlns:a="http://schemas.openxmlformats.org/drawingml/2006/main" name="3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2.xml><?xml version="1.0" encoding="utf-8"?>
<a:theme xmlns:a="http://schemas.openxmlformats.org/drawingml/2006/main" name="6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3.xml><?xml version="1.0" encoding="utf-8"?>
<a:theme xmlns:a="http://schemas.openxmlformats.org/drawingml/2006/main" name="4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4.xml><?xml version="1.0" encoding="utf-8"?>
<a:theme xmlns:a="http://schemas.openxmlformats.org/drawingml/2006/main" name="5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5.xml><?xml version="1.0" encoding="utf-8"?>
<a:theme xmlns:a="http://schemas.openxmlformats.org/drawingml/2006/main" name="7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6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7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2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13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1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10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8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15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16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F23494-F630-4E01-81EA-AA2F2975971E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71af3243-3dd4-4a8d-8c0d-dd76da1f02a5"/>
    <ds:schemaRef ds:uri="http://schemas.microsoft.com/office/infopath/2007/PartnerControls"/>
    <ds:schemaRef ds:uri="http://purl.org/dc/dcmitype/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1447</Words>
  <Application>Microsoft Office PowerPoint</Application>
  <PresentationFormat>Widescreen</PresentationFormat>
  <Paragraphs>215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16</vt:i4>
      </vt:variant>
    </vt:vector>
  </HeadingPairs>
  <TitlesOfParts>
    <vt:vector size="45" baseType="lpstr">
      <vt:lpstr>Arial</vt:lpstr>
      <vt:lpstr>Bahnschrift SemiCondensed</vt:lpstr>
      <vt:lpstr>Calibri</vt:lpstr>
      <vt:lpstr>Calibri Light</vt:lpstr>
      <vt:lpstr>Century Gothic</vt:lpstr>
      <vt:lpstr>Inter Medium</vt:lpstr>
      <vt:lpstr>Inter SemiBold</vt:lpstr>
      <vt:lpstr>Open Sans</vt:lpstr>
      <vt:lpstr>Times New Roman</vt:lpstr>
      <vt:lpstr>Wingdings</vt:lpstr>
      <vt:lpstr>Wingdings 3</vt:lpstr>
      <vt:lpstr>Slice</vt:lpstr>
      <vt:lpstr>14_Slice</vt:lpstr>
      <vt:lpstr>12_Slice</vt:lpstr>
      <vt:lpstr>13_Slice</vt:lpstr>
      <vt:lpstr>11_Slice</vt:lpstr>
      <vt:lpstr>10_Slice</vt:lpstr>
      <vt:lpstr>8_Slice</vt:lpstr>
      <vt:lpstr>15_Slice</vt:lpstr>
      <vt:lpstr>16_Slice</vt:lpstr>
      <vt:lpstr>9_Slice</vt:lpstr>
      <vt:lpstr>3_Slice</vt:lpstr>
      <vt:lpstr>6_Slice</vt:lpstr>
      <vt:lpstr>4_Slice</vt:lpstr>
      <vt:lpstr>5_Slice</vt:lpstr>
      <vt:lpstr>7_Slice</vt:lpstr>
      <vt:lpstr>2_Slice</vt:lpstr>
      <vt:lpstr>1_Slice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2023-05-04T10:18:40Z</dcterms:created>
  <dcterms:modified xsi:type="dcterms:W3CDTF">2023-11-14T09:51:50Z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