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2" r:id="rId3"/>
    <p:sldId id="258" r:id="rId4"/>
    <p:sldId id="259" r:id="rId5"/>
    <p:sldId id="260" r:id="rId6"/>
    <p:sldId id="263" r:id="rId7"/>
    <p:sldId id="264" r:id="rId8"/>
    <p:sldId id="267"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1A823-E851-47B0-9FDC-A5DE4825E8ED}"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7DE8E-F291-4276-B334-937110D85A67}" type="slidenum">
              <a:rPr lang="en-US" smtClean="0"/>
              <a:t>‹#›</a:t>
            </a:fld>
            <a:endParaRPr lang="en-US"/>
          </a:p>
        </p:txBody>
      </p:sp>
    </p:spTree>
    <p:extLst>
      <p:ext uri="{BB962C8B-B14F-4D97-AF65-F5344CB8AC3E}">
        <p14:creationId xmlns:p14="http://schemas.microsoft.com/office/powerpoint/2010/main" val="257178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C43196-18A6-4531-B189-2E0D454EB94B}"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57576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562AC-8A1F-489C-848A-D7332A37A845}"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62520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19AD-0E82-4328-A2AE-746317284988}"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29880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4274A-BCBB-4F0C-92AB-686370A5D15F}"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244316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694D26-9B4E-45E4-9C1F-28C135C393E2}"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381245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3F0CF7-8936-43B3-95D2-14735E22DFCE}" type="datetime1">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45568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5E760D-34E2-4D1E-91F8-4AEDAA64D29B}" type="datetime1">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35578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290C88-0DCF-4267-94FC-210071AC9D07}" type="datetime1">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41350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6ADD-67E8-4BA5-9C88-F737A9FAF74F}" type="datetime1">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233196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BFAD84-4DD4-4F10-8808-69267CA071C7}" type="datetime1">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258710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07F68D-5D7B-479F-AF92-5F224B536093}" type="datetime1">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D39E5-020F-4F32-8E28-F9E1140BEE70}" type="slidenum">
              <a:rPr lang="en-US" smtClean="0"/>
              <a:t>‹#›</a:t>
            </a:fld>
            <a:endParaRPr lang="en-US"/>
          </a:p>
        </p:txBody>
      </p:sp>
    </p:spTree>
    <p:extLst>
      <p:ext uri="{BB962C8B-B14F-4D97-AF65-F5344CB8AC3E}">
        <p14:creationId xmlns:p14="http://schemas.microsoft.com/office/powerpoint/2010/main" val="58193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5CCAA-8E74-4C45-B88C-94B681D36A09}" type="datetime1">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9E5-020F-4F32-8E28-F9E1140BEE70}" type="slidenum">
              <a:rPr lang="en-US" smtClean="0"/>
              <a:t>‹#›</a:t>
            </a:fld>
            <a:endParaRPr lang="en-US"/>
          </a:p>
        </p:txBody>
      </p:sp>
    </p:spTree>
    <p:extLst>
      <p:ext uri="{BB962C8B-B14F-4D97-AF65-F5344CB8AC3E}">
        <p14:creationId xmlns:p14="http://schemas.microsoft.com/office/powerpoint/2010/main" val="363990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7" y="-284588"/>
            <a:ext cx="11834949" cy="6678355"/>
          </a:xfrm>
          <a:prstGeom prst="rect">
            <a:avLst/>
          </a:prstGeom>
        </p:spPr>
      </p:pic>
      <p:sp>
        <p:nvSpPr>
          <p:cNvPr id="7" name="TextBox 6"/>
          <p:cNvSpPr txBox="1"/>
          <p:nvPr/>
        </p:nvSpPr>
        <p:spPr>
          <a:xfrm>
            <a:off x="1688124" y="97703"/>
            <a:ext cx="9298744" cy="584775"/>
          </a:xfrm>
          <a:prstGeom prst="rect">
            <a:avLst/>
          </a:prstGeom>
          <a:noFill/>
          <a:ln>
            <a:noFill/>
          </a:ln>
        </p:spPr>
        <p:txBody>
          <a:bodyPr wrap="square" rtlCol="0">
            <a:spAutoFit/>
          </a:bodyPr>
          <a:lstStyle/>
          <a:p>
            <a:pPr algn="ctr"/>
            <a:r>
              <a:rPr lang="bg-BG" sz="3200" b="1" dirty="0" smtClean="0">
                <a:solidFill>
                  <a:schemeClr val="bg1"/>
                </a:solidFill>
              </a:rPr>
              <a:t>НАУЧНО-ТЕХНИЧЕСКИ СЪЮЗ ПО </a:t>
            </a:r>
            <a:r>
              <a:rPr lang="bg-BG" sz="3200" b="1" dirty="0" smtClean="0">
                <a:solidFill>
                  <a:schemeClr val="bg1"/>
                </a:solidFill>
              </a:rPr>
              <a:t>ТРАНСПОРТА</a:t>
            </a:r>
            <a:endParaRPr lang="en-US" sz="3200" b="1" dirty="0">
              <a:solidFill>
                <a:schemeClr val="bg1"/>
              </a:solidFill>
            </a:endParaRPr>
          </a:p>
        </p:txBody>
      </p:sp>
      <p:sp>
        <p:nvSpPr>
          <p:cNvPr id="8" name="TextBox 7"/>
          <p:cNvSpPr txBox="1"/>
          <p:nvPr/>
        </p:nvSpPr>
        <p:spPr>
          <a:xfrm>
            <a:off x="3013500" y="1419154"/>
            <a:ext cx="6428935" cy="646331"/>
          </a:xfrm>
          <a:prstGeom prst="rect">
            <a:avLst/>
          </a:prstGeom>
          <a:noFill/>
        </p:spPr>
        <p:txBody>
          <a:bodyPr wrap="square" rtlCol="0">
            <a:spAutoFit/>
          </a:bodyPr>
          <a:lstStyle/>
          <a:p>
            <a:pPr algn="ctr"/>
            <a:r>
              <a:rPr lang="bg-BG" sz="3600" b="1" dirty="0" smtClean="0">
                <a:solidFill>
                  <a:schemeClr val="bg1"/>
                </a:solidFill>
              </a:rPr>
              <a:t>„ЖЕЛЕЗОПЪТЕН ФОРУМ 2023“</a:t>
            </a:r>
            <a:endParaRPr lang="en-US" sz="3600" b="1" dirty="0">
              <a:solidFill>
                <a:schemeClr val="bg1"/>
              </a:solidFill>
            </a:endParaRPr>
          </a:p>
        </p:txBody>
      </p:sp>
      <p:sp>
        <p:nvSpPr>
          <p:cNvPr id="9" name="TextBox 8"/>
          <p:cNvSpPr txBox="1"/>
          <p:nvPr/>
        </p:nvSpPr>
        <p:spPr>
          <a:xfrm>
            <a:off x="2039817" y="2798465"/>
            <a:ext cx="9115864" cy="954107"/>
          </a:xfrm>
          <a:prstGeom prst="rect">
            <a:avLst/>
          </a:prstGeom>
          <a:noFill/>
        </p:spPr>
        <p:txBody>
          <a:bodyPr wrap="square" rtlCol="0">
            <a:spAutoFit/>
          </a:bodyPr>
          <a:lstStyle/>
          <a:p>
            <a:pPr algn="ctr"/>
            <a:r>
              <a:rPr lang="bg-BG" sz="2800" b="1" dirty="0" smtClean="0">
                <a:solidFill>
                  <a:schemeClr val="bg1"/>
                </a:solidFill>
              </a:rPr>
              <a:t>Проблеми и възможни решение при нов Договор за обществена превозна железопътна услуга от 2025 г </a:t>
            </a:r>
            <a:endParaRPr lang="en-US" sz="2800" b="1" dirty="0">
              <a:solidFill>
                <a:schemeClr val="bg1"/>
              </a:solidFill>
            </a:endParaRPr>
          </a:p>
        </p:txBody>
      </p:sp>
      <p:sp>
        <p:nvSpPr>
          <p:cNvPr id="10" name="TextBox 9"/>
          <p:cNvSpPr txBox="1"/>
          <p:nvPr/>
        </p:nvSpPr>
        <p:spPr>
          <a:xfrm>
            <a:off x="4607170" y="3812140"/>
            <a:ext cx="3460652" cy="369332"/>
          </a:xfrm>
          <a:prstGeom prst="rect">
            <a:avLst/>
          </a:prstGeom>
          <a:noFill/>
        </p:spPr>
        <p:txBody>
          <a:bodyPr wrap="square" rtlCol="0">
            <a:spAutoFit/>
          </a:bodyPr>
          <a:lstStyle/>
          <a:p>
            <a:pPr algn="ctr"/>
            <a:r>
              <a:rPr lang="bg-BG" b="1" dirty="0" smtClean="0">
                <a:solidFill>
                  <a:schemeClr val="bg1"/>
                </a:solidFill>
              </a:rPr>
              <a:t>инж.икн. Васил Рангелов</a:t>
            </a:r>
            <a:endParaRPr lang="en-US" b="1" dirty="0">
              <a:solidFill>
                <a:schemeClr val="bg1"/>
              </a:solidFill>
            </a:endParaRPr>
          </a:p>
        </p:txBody>
      </p:sp>
      <p:sp>
        <p:nvSpPr>
          <p:cNvPr id="11" name="TextBox 10"/>
          <p:cNvSpPr txBox="1"/>
          <p:nvPr/>
        </p:nvSpPr>
        <p:spPr>
          <a:xfrm>
            <a:off x="4927210" y="5499227"/>
            <a:ext cx="2820572" cy="369332"/>
          </a:xfrm>
          <a:prstGeom prst="rect">
            <a:avLst/>
          </a:prstGeom>
          <a:noFill/>
        </p:spPr>
        <p:txBody>
          <a:bodyPr wrap="square" rtlCol="0">
            <a:spAutoFit/>
          </a:bodyPr>
          <a:lstStyle/>
          <a:p>
            <a:pPr algn="ctr"/>
            <a:r>
              <a:rPr lang="bg-BG" b="1" dirty="0" smtClean="0">
                <a:solidFill>
                  <a:schemeClr val="bg1"/>
                </a:solidFill>
              </a:rPr>
              <a:t>София 17 октомври 2023 г</a:t>
            </a:r>
            <a:endParaRPr lang="en-US" b="1" dirty="0">
              <a:solidFill>
                <a:schemeClr val="bg1"/>
              </a:solidFill>
            </a:endParaRPr>
          </a:p>
        </p:txBody>
      </p:sp>
      <p:sp>
        <p:nvSpPr>
          <p:cNvPr id="2" name="Date Placeholder 1"/>
          <p:cNvSpPr>
            <a:spLocks noGrp="1"/>
          </p:cNvSpPr>
          <p:nvPr>
            <p:ph type="dt" sz="half" idx="10"/>
          </p:nvPr>
        </p:nvSpPr>
        <p:spPr/>
        <p:txBody>
          <a:bodyPr/>
          <a:lstStyle/>
          <a:p>
            <a:fld id="{42BE3A66-54FB-49FD-B4B9-B815B57CB7A7}" type="datetime1">
              <a:rPr lang="en-US" smtClean="0"/>
              <a:t>10/16/2023</a:t>
            </a:fld>
            <a:endParaRPr lang="en-US"/>
          </a:p>
        </p:txBody>
      </p:sp>
      <p:sp>
        <p:nvSpPr>
          <p:cNvPr id="3" name="Slide Number Placeholder 2"/>
          <p:cNvSpPr>
            <a:spLocks noGrp="1"/>
          </p:cNvSpPr>
          <p:nvPr>
            <p:ph type="sldNum" sz="quarter" idx="12"/>
          </p:nvPr>
        </p:nvSpPr>
        <p:spPr/>
        <p:txBody>
          <a:bodyPr/>
          <a:lstStyle/>
          <a:p>
            <a:fld id="{3FBD39E5-020F-4F32-8E28-F9E1140BEE70}" type="slidenum">
              <a:rPr lang="en-US" smtClean="0"/>
              <a:t>1</a:t>
            </a:fld>
            <a:endParaRPr lang="en-US"/>
          </a:p>
        </p:txBody>
      </p:sp>
    </p:spTree>
    <p:extLst>
      <p:ext uri="{BB962C8B-B14F-4D97-AF65-F5344CB8AC3E}">
        <p14:creationId xmlns:p14="http://schemas.microsoft.com/office/powerpoint/2010/main" val="306436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6ADD-67E8-4BA5-9C88-F737A9FAF74F}" type="datetime1">
              <a:rPr lang="en-US" smtClean="0"/>
              <a:t>10/16/2023</a:t>
            </a:fld>
            <a:endParaRPr lang="en-US"/>
          </a:p>
        </p:txBody>
      </p:sp>
      <p:sp>
        <p:nvSpPr>
          <p:cNvPr id="3" name="Slide Number Placeholder 2"/>
          <p:cNvSpPr>
            <a:spLocks noGrp="1"/>
          </p:cNvSpPr>
          <p:nvPr>
            <p:ph type="sldNum" sz="quarter" idx="12"/>
          </p:nvPr>
        </p:nvSpPr>
        <p:spPr/>
        <p:txBody>
          <a:bodyPr/>
          <a:lstStyle/>
          <a:p>
            <a:fld id="{3FBD39E5-020F-4F32-8E28-F9E1140BEE70}" type="slidenum">
              <a:rPr lang="en-US" smtClean="0"/>
              <a:t>10</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7558152"/>
              </p:ext>
            </p:extLst>
          </p:nvPr>
        </p:nvGraphicFramePr>
        <p:xfrm>
          <a:off x="92074" y="274637"/>
          <a:ext cx="11698127" cy="6264275"/>
        </p:xfrm>
        <a:graphic>
          <a:graphicData uri="http://schemas.openxmlformats.org/presentationml/2006/ole">
            <mc:AlternateContent xmlns:mc="http://schemas.openxmlformats.org/markup-compatibility/2006">
              <mc:Choice xmlns:v="urn:schemas-microsoft-com:vml" Requires="v">
                <p:oleObj spid="_x0000_s6148" name="Document" r:id="rId3" imgW="8229896" imgH="4406369" progId="Word.Document.12">
                  <p:embed/>
                </p:oleObj>
              </mc:Choice>
              <mc:Fallback>
                <p:oleObj name="Document" r:id="rId3" imgW="8229896" imgH="4406369" progId="Word.Document.12">
                  <p:embed/>
                  <p:pic>
                    <p:nvPicPr>
                      <p:cNvPr id="0" name=""/>
                      <p:cNvPicPr/>
                      <p:nvPr/>
                    </p:nvPicPr>
                    <p:blipFill>
                      <a:blip r:embed="rId4"/>
                      <a:stretch>
                        <a:fillRect/>
                      </a:stretch>
                    </p:blipFill>
                    <p:spPr>
                      <a:xfrm>
                        <a:off x="92074" y="274637"/>
                        <a:ext cx="11698127" cy="6264275"/>
                      </a:xfrm>
                      <a:prstGeom prst="rect">
                        <a:avLst/>
                      </a:prstGeom>
                    </p:spPr>
                  </p:pic>
                </p:oleObj>
              </mc:Fallback>
            </mc:AlternateContent>
          </a:graphicData>
        </a:graphic>
      </p:graphicFrame>
    </p:spTree>
    <p:extLst>
      <p:ext uri="{BB962C8B-B14F-4D97-AF65-F5344CB8AC3E}">
        <p14:creationId xmlns:p14="http://schemas.microsoft.com/office/powerpoint/2010/main" val="306467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6ADD-67E8-4BA5-9C88-F737A9FAF74F}" type="datetime1">
              <a:rPr lang="en-US" smtClean="0"/>
              <a:t>10/17/2023</a:t>
            </a:fld>
            <a:endParaRPr lang="en-US"/>
          </a:p>
        </p:txBody>
      </p:sp>
      <p:sp>
        <p:nvSpPr>
          <p:cNvPr id="3" name="Slide Number Placeholder 2"/>
          <p:cNvSpPr>
            <a:spLocks noGrp="1"/>
          </p:cNvSpPr>
          <p:nvPr>
            <p:ph type="sldNum" sz="quarter" idx="12"/>
          </p:nvPr>
        </p:nvSpPr>
        <p:spPr/>
        <p:txBody>
          <a:bodyPr/>
          <a:lstStyle/>
          <a:p>
            <a:fld id="{3FBD39E5-020F-4F32-8E28-F9E1140BEE70}" type="slidenum">
              <a:rPr lang="en-US" smtClean="0"/>
              <a:t>11</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31359765"/>
              </p:ext>
            </p:extLst>
          </p:nvPr>
        </p:nvGraphicFramePr>
        <p:xfrm>
          <a:off x="838200" y="653143"/>
          <a:ext cx="10741980" cy="5499463"/>
        </p:xfrm>
        <a:graphic>
          <a:graphicData uri="http://schemas.openxmlformats.org/presentationml/2006/ole">
            <mc:AlternateContent xmlns:mc="http://schemas.openxmlformats.org/markup-compatibility/2006">
              <mc:Choice xmlns:v="urn:schemas-microsoft-com:vml" Requires="v">
                <p:oleObj spid="_x0000_s7172" name="Document" r:id="rId3" imgW="8229896" imgH="4213394" progId="Word.Document.12">
                  <p:embed/>
                </p:oleObj>
              </mc:Choice>
              <mc:Fallback>
                <p:oleObj name="Document" r:id="rId3" imgW="8229896" imgH="4213394" progId="Word.Document.12">
                  <p:embed/>
                  <p:pic>
                    <p:nvPicPr>
                      <p:cNvPr id="0" name=""/>
                      <p:cNvPicPr/>
                      <p:nvPr/>
                    </p:nvPicPr>
                    <p:blipFill>
                      <a:blip r:embed="rId4"/>
                      <a:stretch>
                        <a:fillRect/>
                      </a:stretch>
                    </p:blipFill>
                    <p:spPr>
                      <a:xfrm>
                        <a:off x="838200" y="653143"/>
                        <a:ext cx="10741980" cy="5499463"/>
                      </a:xfrm>
                      <a:prstGeom prst="rect">
                        <a:avLst/>
                      </a:prstGeom>
                    </p:spPr>
                  </p:pic>
                </p:oleObj>
              </mc:Fallback>
            </mc:AlternateContent>
          </a:graphicData>
        </a:graphic>
      </p:graphicFrame>
    </p:spTree>
    <p:extLst>
      <p:ext uri="{BB962C8B-B14F-4D97-AF65-F5344CB8AC3E}">
        <p14:creationId xmlns:p14="http://schemas.microsoft.com/office/powerpoint/2010/main" val="321433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6ADD-67E8-4BA5-9C88-F737A9FAF74F}" type="datetime1">
              <a:rPr lang="en-US" smtClean="0"/>
              <a:t>10/17/2023</a:t>
            </a:fld>
            <a:endParaRPr lang="en-US"/>
          </a:p>
        </p:txBody>
      </p:sp>
      <p:sp>
        <p:nvSpPr>
          <p:cNvPr id="3" name="Slide Number Placeholder 2"/>
          <p:cNvSpPr>
            <a:spLocks noGrp="1"/>
          </p:cNvSpPr>
          <p:nvPr>
            <p:ph type="sldNum" sz="quarter" idx="12"/>
          </p:nvPr>
        </p:nvSpPr>
        <p:spPr/>
        <p:txBody>
          <a:bodyPr/>
          <a:lstStyle/>
          <a:p>
            <a:fld id="{3FBD39E5-020F-4F32-8E28-F9E1140BEE70}" type="slidenum">
              <a:rPr lang="en-US" smtClean="0"/>
              <a:t>12</a:t>
            </a:fld>
            <a:endParaRPr lang="en-US"/>
          </a:p>
        </p:txBody>
      </p:sp>
      <p:sp>
        <p:nvSpPr>
          <p:cNvPr id="5" name="TextBox 4"/>
          <p:cNvSpPr txBox="1"/>
          <p:nvPr/>
        </p:nvSpPr>
        <p:spPr>
          <a:xfrm>
            <a:off x="2899955" y="2926078"/>
            <a:ext cx="6609805" cy="400110"/>
          </a:xfrm>
          <a:prstGeom prst="rect">
            <a:avLst/>
          </a:prstGeom>
          <a:noFill/>
        </p:spPr>
        <p:txBody>
          <a:bodyPr wrap="square" rtlCol="0">
            <a:spAutoFit/>
          </a:bodyPr>
          <a:lstStyle/>
          <a:p>
            <a:pPr algn="ctr"/>
            <a:r>
              <a:rPr lang="bg-BG" sz="2000" dirty="0" smtClean="0">
                <a:latin typeface="Arial Black" panose="020B0A04020102020204" pitchFamily="34" charset="0"/>
              </a:rPr>
              <a:t>БЛАГОДАРЯ ЗА ВНИМАНИЕТО !</a:t>
            </a:r>
            <a:endParaRPr lang="en-US" sz="2000" dirty="0">
              <a:latin typeface="Arial Black" panose="020B0A04020102020204" pitchFamily="34" charset="0"/>
            </a:endParaRPr>
          </a:p>
        </p:txBody>
      </p:sp>
    </p:spTree>
    <p:extLst>
      <p:ext uri="{BB962C8B-B14F-4D97-AF65-F5344CB8AC3E}">
        <p14:creationId xmlns:p14="http://schemas.microsoft.com/office/powerpoint/2010/main" val="251458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55" y="444137"/>
            <a:ext cx="10032274" cy="6801862"/>
          </a:xfrm>
          <a:prstGeom prst="rect">
            <a:avLst/>
          </a:prstGeom>
          <a:noFill/>
        </p:spPr>
        <p:txBody>
          <a:bodyPr wrap="square" rtlCol="0">
            <a:spAutoFit/>
          </a:bodyPr>
          <a:lstStyle/>
          <a:p>
            <a:pPr algn="ctr"/>
            <a:r>
              <a:rPr lang="bg-BG" sz="2400" b="1" dirty="0" smtClean="0">
                <a:solidFill>
                  <a:srgbClr val="FF0000"/>
                </a:solidFill>
              </a:rPr>
              <a:t>Държавната политика в областта на обществения пътнически транспорт (ОПТ) – необходима предпоставка за честна и прозрачна процедура за избор на обществен жп превозвач/и</a:t>
            </a:r>
          </a:p>
          <a:p>
            <a:r>
              <a:rPr lang="bg-BG" sz="2000" b="1" dirty="0" smtClean="0"/>
              <a:t>Дефиниране на ясни и изпълними послания и критерии на тези политики:</a:t>
            </a:r>
          </a:p>
          <a:p>
            <a:endParaRPr lang="bg-BG" sz="2000" dirty="0"/>
          </a:p>
          <a:p>
            <a:pPr marL="171450" indent="-171450">
              <a:buFont typeface="Wingdings" panose="05000000000000000000" pitchFamily="2" charset="2"/>
              <a:buChar char="Ø"/>
            </a:pPr>
            <a:r>
              <a:rPr lang="bg-BG" sz="2000" dirty="0" smtClean="0"/>
              <a:t>Мисия, визия, принципи, приоритети и цели в ОПТ</a:t>
            </a:r>
          </a:p>
          <a:p>
            <a:pPr marL="171450" indent="-171450">
              <a:buFont typeface="Wingdings" panose="05000000000000000000" pitchFamily="2" charset="2"/>
              <a:buChar char="Ø"/>
            </a:pPr>
            <a:r>
              <a:rPr lang="bg-BG" sz="2000" dirty="0" smtClean="0"/>
              <a:t>Обществена значимост , изисквания за качество, устойчивост и непрекъснатост (права на пътниците)</a:t>
            </a:r>
          </a:p>
          <a:p>
            <a:pPr marL="171450" indent="-171450">
              <a:buFont typeface="Wingdings" panose="05000000000000000000" pitchFamily="2" charset="2"/>
              <a:buChar char="Ø"/>
            </a:pPr>
            <a:r>
              <a:rPr lang="bg-BG" sz="2000" dirty="0" smtClean="0"/>
              <a:t>Компетентни органи, бенефециенти и изпълнители</a:t>
            </a:r>
          </a:p>
          <a:p>
            <a:pPr marL="171450" indent="-171450">
              <a:buFont typeface="Wingdings" panose="05000000000000000000" pitchFamily="2" charset="2"/>
              <a:buChar char="Ø"/>
            </a:pPr>
            <a:r>
              <a:rPr lang="bg-BG" sz="2000" dirty="0" smtClean="0"/>
              <a:t>Национална транспортна схема?</a:t>
            </a:r>
          </a:p>
          <a:p>
            <a:pPr marL="171450" indent="-171450">
              <a:buFont typeface="Wingdings" panose="05000000000000000000" pitchFamily="2" charset="2"/>
              <a:buChar char="Ø"/>
            </a:pPr>
            <a:r>
              <a:rPr lang="bg-BG" sz="2000" dirty="0" smtClean="0"/>
              <a:t>Нелоялна конкуренция и външни разходи (жпт – авто)</a:t>
            </a:r>
          </a:p>
          <a:p>
            <a:pPr marL="171450" indent="-171450">
              <a:buFont typeface="Wingdings" panose="05000000000000000000" pitchFamily="2" charset="2"/>
              <a:buChar char="Ø"/>
            </a:pPr>
            <a:r>
              <a:rPr lang="bg-BG" sz="2000" dirty="0" smtClean="0"/>
              <a:t>Референтен документ за мрежата 2025?</a:t>
            </a:r>
          </a:p>
          <a:p>
            <a:pPr marL="171450" indent="-171450">
              <a:buFont typeface="Wingdings" panose="05000000000000000000" pitchFamily="2" charset="2"/>
              <a:buChar char="Ø"/>
            </a:pPr>
            <a:r>
              <a:rPr lang="bg-BG" sz="2000" dirty="0" smtClean="0"/>
              <a:t>Пазарна (квази) среда и регулации, иконом.равновесие при договора... </a:t>
            </a:r>
          </a:p>
          <a:p>
            <a:pPr marL="171450" indent="-171450">
              <a:buFont typeface="Wingdings" panose="05000000000000000000" pitchFamily="2" charset="2"/>
              <a:buChar char="Ø"/>
            </a:pPr>
            <a:r>
              <a:rPr lang="bg-BG" sz="2000" dirty="0" smtClean="0"/>
              <a:t>Компенсационни механизми на държавата – определението за компенсиране</a:t>
            </a:r>
          </a:p>
          <a:p>
            <a:pPr marL="171450" indent="-171450">
              <a:buFont typeface="Wingdings" panose="05000000000000000000" pitchFamily="2" charset="2"/>
              <a:buChar char="ü"/>
            </a:pPr>
            <a:r>
              <a:rPr lang="bg-BG" sz="2000" dirty="0" smtClean="0"/>
              <a:t>Субсидии в процент към БВП – 0,5% за жп транспорт</a:t>
            </a:r>
          </a:p>
          <a:p>
            <a:pPr marL="171450" indent="-171450">
              <a:buFont typeface="Wingdings" panose="05000000000000000000" pitchFamily="2" charset="2"/>
              <a:buChar char="ü"/>
            </a:pPr>
            <a:r>
              <a:rPr lang="bg-BG" sz="2000" dirty="0" smtClean="0"/>
              <a:t>Субсидии за всички общини – за автобусен транспорт</a:t>
            </a:r>
          </a:p>
          <a:p>
            <a:pPr marL="171450" indent="-171450">
              <a:buFont typeface="Wingdings" panose="05000000000000000000" pitchFamily="2" charset="2"/>
              <a:buChar char="ü"/>
            </a:pPr>
            <a:r>
              <a:rPr lang="bg-BG" sz="2000" dirty="0" smtClean="0"/>
              <a:t>Мерки за ДБ2024 и тригодишното референтне рамка.</a:t>
            </a:r>
          </a:p>
          <a:p>
            <a:pPr marL="171450" indent="-171450">
              <a:buFont typeface="Wingdings" panose="05000000000000000000" pitchFamily="2" charset="2"/>
              <a:buChar char="ü"/>
            </a:pPr>
            <a:endParaRPr lang="bg-BG" sz="2000" dirty="0"/>
          </a:p>
          <a:p>
            <a:pPr algn="ctr"/>
            <a:r>
              <a:rPr lang="bg-BG" sz="2000" dirty="0" smtClean="0">
                <a:solidFill>
                  <a:srgbClr val="FF0000"/>
                </a:solidFill>
              </a:rPr>
              <a:t>Крайна цел – документи за политиките в областта на  ОПТ</a:t>
            </a:r>
          </a:p>
          <a:p>
            <a:pPr algn="ctr"/>
            <a:r>
              <a:rPr lang="bg-BG" sz="2000" dirty="0" smtClean="0">
                <a:solidFill>
                  <a:srgbClr val="FF0000"/>
                </a:solidFill>
              </a:rPr>
              <a:t>подготвени основно на международен опит - </a:t>
            </a:r>
            <a:r>
              <a:rPr lang="en-US" sz="2000" dirty="0" smtClean="0">
                <a:solidFill>
                  <a:srgbClr val="FF0000"/>
                </a:solidFill>
              </a:rPr>
              <a:t>benchmark</a:t>
            </a:r>
            <a:endParaRPr lang="bg-BG" sz="2000" dirty="0" smtClean="0">
              <a:solidFill>
                <a:srgbClr val="FF0000"/>
              </a:solidFill>
            </a:endParaRPr>
          </a:p>
          <a:p>
            <a:pPr marL="171450" indent="-171450">
              <a:buFont typeface="Wingdings" panose="05000000000000000000" pitchFamily="2" charset="2"/>
              <a:buChar char="ü"/>
            </a:pPr>
            <a:endParaRPr lang="bg-BG" sz="1200" dirty="0" smtClean="0"/>
          </a:p>
          <a:p>
            <a:endParaRPr lang="en-US" sz="1200" dirty="0"/>
          </a:p>
        </p:txBody>
      </p:sp>
      <p:sp>
        <p:nvSpPr>
          <p:cNvPr id="3" name="Date Placeholder 2"/>
          <p:cNvSpPr>
            <a:spLocks noGrp="1"/>
          </p:cNvSpPr>
          <p:nvPr>
            <p:ph type="dt" sz="half" idx="10"/>
          </p:nvPr>
        </p:nvSpPr>
        <p:spPr/>
        <p:txBody>
          <a:bodyPr/>
          <a:lstStyle/>
          <a:p>
            <a:fld id="{DAA76BB3-A31C-48A0-84D7-3354C521462C}" type="datetime1">
              <a:rPr lang="en-US" smtClean="0"/>
              <a:t>10/16/2023</a:t>
            </a:fld>
            <a:endParaRPr lang="en-US"/>
          </a:p>
        </p:txBody>
      </p:sp>
      <p:sp>
        <p:nvSpPr>
          <p:cNvPr id="4" name="Slide Number Placeholder 3"/>
          <p:cNvSpPr>
            <a:spLocks noGrp="1"/>
          </p:cNvSpPr>
          <p:nvPr>
            <p:ph type="sldNum" sz="quarter" idx="12"/>
          </p:nvPr>
        </p:nvSpPr>
        <p:spPr/>
        <p:txBody>
          <a:bodyPr/>
          <a:lstStyle/>
          <a:p>
            <a:fld id="{3FBD39E5-020F-4F32-8E28-F9E1140BEE70}" type="slidenum">
              <a:rPr lang="en-US" smtClean="0"/>
              <a:t>2</a:t>
            </a:fld>
            <a:endParaRPr lang="en-US"/>
          </a:p>
        </p:txBody>
      </p:sp>
    </p:spTree>
    <p:extLst>
      <p:ext uri="{BB962C8B-B14F-4D97-AF65-F5344CB8AC3E}">
        <p14:creationId xmlns:p14="http://schemas.microsoft.com/office/powerpoint/2010/main" val="16436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800" y="0"/>
            <a:ext cx="10287002" cy="6858000"/>
          </a:xfrm>
          <a:prstGeom prst="rect">
            <a:avLst/>
          </a:prstGeom>
        </p:spPr>
      </p:pic>
      <p:sp>
        <p:nvSpPr>
          <p:cNvPr id="3" name="TextBox 2"/>
          <p:cNvSpPr txBox="1"/>
          <p:nvPr/>
        </p:nvSpPr>
        <p:spPr>
          <a:xfrm>
            <a:off x="599800" y="130630"/>
            <a:ext cx="10287002" cy="1846659"/>
          </a:xfrm>
          <a:prstGeom prst="rect">
            <a:avLst/>
          </a:prstGeom>
          <a:noFill/>
        </p:spPr>
        <p:txBody>
          <a:bodyPr wrap="square" rtlCol="0">
            <a:spAutoFit/>
          </a:bodyPr>
          <a:lstStyle/>
          <a:p>
            <a:r>
              <a:rPr lang="en-US" sz="1400" b="1" dirty="0"/>
              <a:t>Since 1971, Amtrak has been America’s Railroad, connecting friends and families across the country to the places they want to </a:t>
            </a:r>
            <a:r>
              <a:rPr lang="en-US" sz="1400" b="1" dirty="0" smtClean="0"/>
              <a:t>go….</a:t>
            </a:r>
          </a:p>
          <a:p>
            <a:endParaRPr lang="en-US" sz="1400" b="1" dirty="0" smtClean="0"/>
          </a:p>
          <a:p>
            <a:r>
              <a:rPr lang="en-US" sz="1400" b="1" noProof="1" smtClean="0">
                <a:solidFill>
                  <a:srgbClr val="FF0000"/>
                </a:solidFill>
              </a:rPr>
              <a:t>От 1971 г. </a:t>
            </a:r>
            <a:r>
              <a:rPr lang="en-US" sz="1400" b="1" u="sng" noProof="1" smtClean="0">
                <a:solidFill>
                  <a:srgbClr val="FF0000"/>
                </a:solidFill>
              </a:rPr>
              <a:t>Amtrak</a:t>
            </a:r>
            <a:r>
              <a:rPr lang="en-US" sz="1400" b="1" noProof="1" smtClean="0">
                <a:solidFill>
                  <a:srgbClr val="FF0000"/>
                </a:solidFill>
              </a:rPr>
              <a:t> е американската железница, свързваща приятели и семейства от цялата страна до местата, които искат да отидат… Докато празнуваме нашата 50-та годишнина, ви приветстваме да се присъедините към нас, докато почитаме нашето минало и гледаме към нашето бъдеще. И все пак, тук сме днес с повече от 17 000 служители и национална система, свързваща повече от 500 дестинации в 46 щата, окръг Колумбия и три канадски провинции, по повече от 21 400 мили маршрути…</a:t>
            </a:r>
            <a:endParaRPr lang="en-US" sz="1400" noProof="1" smtClean="0">
              <a:solidFill>
                <a:srgbClr val="FF0000"/>
              </a:solidFill>
            </a:endParaRPr>
          </a:p>
          <a:p>
            <a:r>
              <a:rPr lang="bg-BG" sz="1400" i="1" dirty="0" smtClean="0"/>
              <a:t>Роджър Харис – президент на Амтрак</a:t>
            </a:r>
            <a:endParaRPr lang="en-US" sz="1400" i="1" dirty="0"/>
          </a:p>
          <a:p>
            <a:endParaRPr lang="en-US" sz="1600" dirty="0"/>
          </a:p>
        </p:txBody>
      </p:sp>
      <p:sp>
        <p:nvSpPr>
          <p:cNvPr id="4" name="TextBox 3"/>
          <p:cNvSpPr txBox="1"/>
          <p:nvPr/>
        </p:nvSpPr>
        <p:spPr>
          <a:xfrm>
            <a:off x="9847802" y="5491425"/>
            <a:ext cx="2077999" cy="923330"/>
          </a:xfrm>
          <a:prstGeom prst="rect">
            <a:avLst/>
          </a:prstGeom>
          <a:solidFill>
            <a:schemeClr val="bg1"/>
          </a:solidFill>
          <a:ln w="22225">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a:effectLst>
            <a:glow rad="127000">
              <a:schemeClr val="bg1">
                <a:alpha val="99000"/>
              </a:schemeClr>
            </a:glow>
            <a:outerShdw blurRad="50800" dist="50800" dir="5400000" algn="ctr" rotWithShape="0">
              <a:schemeClr val="bg1"/>
            </a:outerShdw>
          </a:effectLst>
        </p:spPr>
        <p:txBody>
          <a:bodyPr wrap="square" rtlCol="0">
            <a:spAutoFit/>
          </a:bodyPr>
          <a:lstStyle/>
          <a:p>
            <a:pPr algn="ctr"/>
            <a:r>
              <a:rPr lang="en-US" dirty="0" smtClean="0"/>
              <a:t>$</a:t>
            </a:r>
            <a:r>
              <a:rPr lang="bg-BG" dirty="0" smtClean="0"/>
              <a:t>22 млрд Амтрак</a:t>
            </a:r>
            <a:endParaRPr lang="en-US" dirty="0" smtClean="0"/>
          </a:p>
          <a:p>
            <a:pPr algn="ctr"/>
            <a:r>
              <a:rPr lang="en-US" dirty="0" smtClean="0"/>
              <a:t>$44 </a:t>
            </a:r>
            <a:r>
              <a:rPr lang="bg-BG" dirty="0" smtClean="0"/>
              <a:t>млрд</a:t>
            </a:r>
            <a:r>
              <a:rPr lang="en-US" dirty="0" smtClean="0"/>
              <a:t> FRA</a:t>
            </a:r>
            <a:endParaRPr lang="bg-BG" dirty="0" smtClean="0"/>
          </a:p>
          <a:p>
            <a:endParaRPr lang="en-US" dirty="0"/>
          </a:p>
        </p:txBody>
      </p:sp>
      <p:sp>
        <p:nvSpPr>
          <p:cNvPr id="5" name="Date Placeholder 4"/>
          <p:cNvSpPr>
            <a:spLocks noGrp="1"/>
          </p:cNvSpPr>
          <p:nvPr>
            <p:ph type="dt" sz="half" idx="10"/>
          </p:nvPr>
        </p:nvSpPr>
        <p:spPr/>
        <p:txBody>
          <a:bodyPr/>
          <a:lstStyle/>
          <a:p>
            <a:fld id="{43F1D5BE-578D-4FBA-95DA-3046EDC346E9}" type="datetime1">
              <a:rPr lang="en-US" smtClean="0"/>
              <a:t>10/16/2023</a:t>
            </a:fld>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3</a:t>
            </a:fld>
            <a:endParaRPr lang="en-US"/>
          </a:p>
        </p:txBody>
      </p:sp>
    </p:spTree>
    <p:extLst>
      <p:ext uri="{BB962C8B-B14F-4D97-AF65-F5344CB8AC3E}">
        <p14:creationId xmlns:p14="http://schemas.microsoft.com/office/powerpoint/2010/main" val="191074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348" y="576775"/>
            <a:ext cx="10142806" cy="5386090"/>
          </a:xfrm>
          <a:prstGeom prst="rect">
            <a:avLst/>
          </a:prstGeom>
        </p:spPr>
        <p:txBody>
          <a:bodyPr wrap="square">
            <a:spAutoFit/>
          </a:bodyPr>
          <a:lstStyle/>
          <a:p>
            <a:endParaRPr lang="en-US" b="0" i="0" dirty="0" smtClean="0">
              <a:solidFill>
                <a:srgbClr val="00344D"/>
              </a:solidFill>
              <a:effectLst/>
              <a:latin typeface="OpenSans"/>
            </a:endParaRPr>
          </a:p>
          <a:p>
            <a:r>
              <a:rPr lang="bg-BG" sz="2000" b="1" dirty="0" smtClean="0">
                <a:latin typeface="Arial" panose="020B0604020202020204" pitchFamily="34" charset="0"/>
                <a:cs typeface="Arial" panose="020B0604020202020204" pitchFamily="34" charset="0"/>
              </a:rPr>
              <a:t>Защо Амтрак се нуждае от публично финансиране?</a:t>
            </a:r>
          </a:p>
          <a:p>
            <a:pPr marL="285750" indent="-285750">
              <a:buFont typeface="Wingdings" panose="05000000000000000000" pitchFamily="2" charset="2"/>
              <a:buChar char="Ø"/>
            </a:pPr>
            <a:r>
              <a:rPr lang="ru-RU" dirty="0">
                <a:latin typeface="Arial" panose="020B0604020202020204" pitchFamily="34" charset="0"/>
                <a:cs typeface="Arial" panose="020B0604020202020204" pitchFamily="34" charset="0"/>
              </a:rPr>
              <a:t>Amtrak е създадена, защото железопътните компании от частния сектор в Съединените </a:t>
            </a:r>
            <a:r>
              <a:rPr lang="ru-RU" dirty="0" smtClean="0">
                <a:latin typeface="Arial" panose="020B0604020202020204" pitchFamily="34" charset="0"/>
                <a:cs typeface="Arial" panose="020B0604020202020204" pitchFamily="34" charset="0"/>
              </a:rPr>
              <a:t>щати, </a:t>
            </a:r>
            <a:r>
              <a:rPr lang="ru-RU" dirty="0">
                <a:latin typeface="Arial" panose="020B0604020202020204" pitchFamily="34" charset="0"/>
                <a:cs typeface="Arial" panose="020B0604020202020204" pitchFamily="34" charset="0"/>
              </a:rPr>
              <a:t>оперирайки междуградски пътнически железопътни услуги </a:t>
            </a:r>
            <a:r>
              <a:rPr lang="ru-RU" dirty="0" smtClean="0">
                <a:latin typeface="Arial" panose="020B0604020202020204" pitchFamily="34" charset="0"/>
                <a:cs typeface="Arial" panose="020B0604020202020204" pitchFamily="34" charset="0"/>
              </a:rPr>
              <a:t>до края ня 60-те години на м.в. </a:t>
            </a: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онасяха огромни загуби от тази дейност и </a:t>
            </a:r>
            <a:r>
              <a:rPr lang="ru-RU" dirty="0">
                <a:latin typeface="Arial" panose="020B0604020202020204" pitchFamily="34" charset="0"/>
                <a:cs typeface="Arial" panose="020B0604020202020204" pitchFamily="34" charset="0"/>
              </a:rPr>
              <a:t>пожелаха да бъдат освободени от задължението да го </a:t>
            </a:r>
            <a:r>
              <a:rPr lang="ru-RU" dirty="0" smtClean="0">
                <a:latin typeface="Arial" panose="020B0604020202020204" pitchFamily="34" charset="0"/>
                <a:cs typeface="Arial" panose="020B0604020202020204" pitchFamily="34" charset="0"/>
              </a:rPr>
              <a:t>правят. </a:t>
            </a:r>
            <a:r>
              <a:rPr lang="ru-RU" dirty="0">
                <a:latin typeface="Arial" panose="020B0604020202020204" pitchFamily="34" charset="0"/>
                <a:cs typeface="Arial" panose="020B0604020202020204" pitchFamily="34" charset="0"/>
              </a:rPr>
              <a:t>В отговор Конгресът създаде Amtrak, за да гарантира постоянната наличност на междуградски пътнически услуги. </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u-RU" b="0" i="0" dirty="0" smtClean="0">
                <a:effectLst/>
                <a:latin typeface="Arial" panose="020B0604020202020204" pitchFamily="34" charset="0"/>
                <a:cs typeface="Arial" panose="020B0604020202020204" pitchFamily="34" charset="0"/>
              </a:rPr>
              <a:t>По света почти всяка мащабна пътническа железница зависи от публично финансиране. Това е така, защото голяма част от стойността на пътническите железопътни услуги се натрупва в общностите, обслужвани под формата на намалени задръствания по магистралите, засилено икономическо развитие и ползи за околната среда и качеството на живот, които не могат да бъдат уловени чрез тарифите, начислявани на пътниците.</a:t>
            </a:r>
            <a:endParaRPr lang="en-US" b="0" i="0" dirty="0" smtClean="0">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ru-RU" b="1" dirty="0">
                <a:latin typeface="Arial" panose="020B0604020202020204" pitchFamily="34" charset="0"/>
                <a:cs typeface="Arial" panose="020B0604020202020204" pitchFamily="34" charset="0"/>
              </a:rPr>
              <a:t>Конгресът никога не е очаквал сериозно Amtrak да бъде печеливша, отчасти поради същите реалности, които изискват нейното създаване, а рентабилността не е една от законоустановените цели на Amtrak</a:t>
            </a:r>
            <a:r>
              <a:rPr lang="ru-RU" dirty="0">
                <a:latin typeface="Arial" panose="020B0604020202020204" pitchFamily="34" charset="0"/>
                <a:cs typeface="Arial" panose="020B0604020202020204" pitchFamily="34" charset="0"/>
              </a:rPr>
              <a:t>; По-скоро Конгресът е наредил на компанията да "осигури модерен, рентабилен и енергийно ефективен междуградски железопътен пътнически транспорт в Съединените щати" и да използва "най-добрата си бизнес преценка в действията си, за да увеличи максимално ползите от федералните инвестиции".</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4620E587-34B8-4383-9E5B-07422057AEDD}" type="datetime1">
              <a:rPr lang="en-US" smtClean="0"/>
              <a:t>10/16/2023</a:t>
            </a:fld>
            <a:endParaRPr lang="en-US"/>
          </a:p>
        </p:txBody>
      </p:sp>
      <p:sp>
        <p:nvSpPr>
          <p:cNvPr id="4" name="Slide Number Placeholder 3"/>
          <p:cNvSpPr>
            <a:spLocks noGrp="1"/>
          </p:cNvSpPr>
          <p:nvPr>
            <p:ph type="sldNum" sz="quarter" idx="12"/>
          </p:nvPr>
        </p:nvSpPr>
        <p:spPr/>
        <p:txBody>
          <a:bodyPr/>
          <a:lstStyle/>
          <a:p>
            <a:fld id="{3FBD39E5-020F-4F32-8E28-F9E1140BEE70}" type="slidenum">
              <a:rPr lang="en-US" smtClean="0"/>
              <a:t>4</a:t>
            </a:fld>
            <a:endParaRPr lang="en-US"/>
          </a:p>
        </p:txBody>
      </p:sp>
    </p:spTree>
    <p:extLst>
      <p:ext uri="{BB962C8B-B14F-4D97-AF65-F5344CB8AC3E}">
        <p14:creationId xmlns:p14="http://schemas.microsoft.com/office/powerpoint/2010/main" val="245074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209327"/>
            <a:ext cx="9605076" cy="6543165"/>
          </a:xfrm>
          <a:prstGeom prst="rect">
            <a:avLst/>
          </a:prstGeom>
        </p:spPr>
      </p:pic>
      <p:sp>
        <p:nvSpPr>
          <p:cNvPr id="3" name="TextBox 2"/>
          <p:cNvSpPr txBox="1"/>
          <p:nvPr/>
        </p:nvSpPr>
        <p:spPr>
          <a:xfrm flipH="1">
            <a:off x="98473" y="209327"/>
            <a:ext cx="4881489" cy="1692771"/>
          </a:xfrm>
          <a:prstGeom prst="rect">
            <a:avLst/>
          </a:prstGeom>
          <a:solidFill>
            <a:schemeClr val="bg1"/>
          </a:solidFill>
          <a:ln w="22225">
            <a:solidFill>
              <a:schemeClr val="tx1"/>
            </a:solidFill>
          </a:ln>
        </p:spPr>
        <p:txBody>
          <a:bodyPr wrap="square" rtlCol="0">
            <a:spAutoFit/>
          </a:bodyPr>
          <a:lstStyle/>
          <a:p>
            <a:pPr algn="ctr"/>
            <a:r>
              <a:rPr lang="bg-BG" sz="2400" b="1" dirty="0">
                <a:latin typeface="Arial" panose="020B0604020202020204" pitchFamily="34" charset="0"/>
                <a:cs typeface="Arial" panose="020B0604020202020204" pitchFamily="34" charset="0"/>
              </a:rPr>
              <a:t>Great British </a:t>
            </a:r>
            <a:r>
              <a:rPr lang="bg-BG" sz="2400" b="1" dirty="0" smtClean="0">
                <a:latin typeface="Arial" panose="020B0604020202020204" pitchFamily="34" charset="0"/>
                <a:cs typeface="Arial" panose="020B0604020202020204" pitchFamily="34" charset="0"/>
              </a:rPr>
              <a:t>Railways</a:t>
            </a:r>
          </a:p>
          <a:p>
            <a:pPr algn="ctr"/>
            <a:r>
              <a:rPr lang="bg-BG" dirty="0" smtClean="0"/>
              <a:t>Великобритански железници </a:t>
            </a:r>
          </a:p>
          <a:p>
            <a:pPr algn="ctr"/>
            <a:r>
              <a:rPr lang="en-US" sz="2400" b="1" dirty="0" smtClean="0"/>
              <a:t>The Williams</a:t>
            </a:r>
            <a:r>
              <a:rPr lang="bg-BG" sz="2400" b="1" dirty="0" smtClean="0"/>
              <a:t> - </a:t>
            </a:r>
            <a:r>
              <a:rPr lang="en-US" sz="2400" b="1" dirty="0" err="1" smtClean="0"/>
              <a:t>Shapps</a:t>
            </a:r>
            <a:r>
              <a:rPr lang="en-US" sz="2400" b="1" dirty="0" smtClean="0"/>
              <a:t> Plan for Rail</a:t>
            </a:r>
            <a:endParaRPr lang="bg-BG" sz="2400" b="1" dirty="0" smtClean="0"/>
          </a:p>
          <a:p>
            <a:pPr algn="ctr"/>
            <a:r>
              <a:rPr lang="bg-BG" sz="2000" dirty="0" smtClean="0"/>
              <a:t>Уилямс - Шапс Програма за железниците</a:t>
            </a:r>
            <a:endParaRPr lang="bg-BG" sz="2000" dirty="0"/>
          </a:p>
          <a:p>
            <a:pPr algn="ctr"/>
            <a:endParaRPr lang="en-US" dirty="0"/>
          </a:p>
        </p:txBody>
      </p:sp>
      <p:sp>
        <p:nvSpPr>
          <p:cNvPr id="4" name="TextBox 3"/>
          <p:cNvSpPr txBox="1"/>
          <p:nvPr/>
        </p:nvSpPr>
        <p:spPr>
          <a:xfrm>
            <a:off x="98474" y="4023359"/>
            <a:ext cx="3488788" cy="1200329"/>
          </a:xfrm>
          <a:prstGeom prst="rect">
            <a:avLst/>
          </a:prstGeom>
          <a:solidFill>
            <a:schemeClr val="bg1"/>
          </a:solidFill>
          <a:ln w="19050">
            <a:solidFill>
              <a:schemeClr val="tx1"/>
            </a:solidFill>
          </a:ln>
        </p:spPr>
        <p:txBody>
          <a:bodyPr wrap="square" rtlCol="0">
            <a:spAutoFit/>
          </a:bodyPr>
          <a:lstStyle/>
          <a:p>
            <a:r>
              <a:rPr lang="bg-BG" dirty="0" smtClean="0"/>
              <a:t>Великобритански </a:t>
            </a:r>
            <a:r>
              <a:rPr lang="bg-BG" dirty="0"/>
              <a:t>железници да осигурят „обединено, отговорно ръководство“ за железопътния сектор</a:t>
            </a:r>
            <a:endParaRPr lang="en-US" dirty="0"/>
          </a:p>
        </p:txBody>
      </p:sp>
      <p:sp>
        <p:nvSpPr>
          <p:cNvPr id="5" name="Date Placeholder 4"/>
          <p:cNvSpPr>
            <a:spLocks noGrp="1"/>
          </p:cNvSpPr>
          <p:nvPr>
            <p:ph type="dt" sz="half" idx="10"/>
          </p:nvPr>
        </p:nvSpPr>
        <p:spPr/>
        <p:txBody>
          <a:bodyPr/>
          <a:lstStyle/>
          <a:p>
            <a:fld id="{CEB1CB2E-839F-4B62-B7B8-A7E3C7D46499}" type="datetime1">
              <a:rPr lang="en-US" smtClean="0"/>
              <a:t>10/16/2023</a:t>
            </a:fld>
            <a:endParaRPr lang="en-US"/>
          </a:p>
        </p:txBody>
      </p:sp>
      <p:sp>
        <p:nvSpPr>
          <p:cNvPr id="6" name="Slide Number Placeholder 5"/>
          <p:cNvSpPr>
            <a:spLocks noGrp="1"/>
          </p:cNvSpPr>
          <p:nvPr>
            <p:ph type="sldNum" sz="quarter" idx="12"/>
          </p:nvPr>
        </p:nvSpPr>
        <p:spPr/>
        <p:txBody>
          <a:bodyPr/>
          <a:lstStyle/>
          <a:p>
            <a:fld id="{3FBD39E5-020F-4F32-8E28-F9E1140BEE70}" type="slidenum">
              <a:rPr lang="en-US" smtClean="0"/>
              <a:t>5</a:t>
            </a:fld>
            <a:endParaRPr lang="en-US"/>
          </a:p>
        </p:txBody>
      </p:sp>
    </p:spTree>
    <p:extLst>
      <p:ext uri="{BB962C8B-B14F-4D97-AF65-F5344CB8AC3E}">
        <p14:creationId xmlns:p14="http://schemas.microsoft.com/office/powerpoint/2010/main" val="338817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619479805"/>
              </p:ext>
            </p:extLst>
          </p:nvPr>
        </p:nvGraphicFramePr>
        <p:xfrm>
          <a:off x="765868" y="189783"/>
          <a:ext cx="10755572" cy="6538849"/>
        </p:xfrm>
        <a:graphic>
          <a:graphicData uri="http://schemas.openxmlformats.org/presentationml/2006/ole">
            <mc:AlternateContent xmlns:mc="http://schemas.openxmlformats.org/markup-compatibility/2006">
              <mc:Choice xmlns:v="urn:schemas-microsoft-com:vml" Requires="v">
                <p:oleObj spid="_x0000_s1032" name="Document" r:id="rId3" imgW="8763435" imgH="5551614" progId="Word.Document.12">
                  <p:embed/>
                </p:oleObj>
              </mc:Choice>
              <mc:Fallback>
                <p:oleObj name="Document" r:id="rId3" imgW="8763435" imgH="5551614" progId="Word.Document.12">
                  <p:embed/>
                  <p:pic>
                    <p:nvPicPr>
                      <p:cNvPr id="0" name=""/>
                      <p:cNvPicPr/>
                      <p:nvPr/>
                    </p:nvPicPr>
                    <p:blipFill>
                      <a:blip r:embed="rId4"/>
                      <a:stretch>
                        <a:fillRect/>
                      </a:stretch>
                    </p:blipFill>
                    <p:spPr>
                      <a:xfrm>
                        <a:off x="765868" y="189783"/>
                        <a:ext cx="10755572" cy="6538849"/>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p>
            <a:fld id="{49361BDD-8D19-4497-8372-A7098EFC8915}" type="datetime1">
              <a:rPr lang="en-US" smtClean="0"/>
              <a:t>10/16/2023</a:t>
            </a:fld>
            <a:endParaRPr lang="en-US"/>
          </a:p>
        </p:txBody>
      </p:sp>
      <p:sp>
        <p:nvSpPr>
          <p:cNvPr id="10" name="Slide Number Placeholder 9"/>
          <p:cNvSpPr>
            <a:spLocks noGrp="1"/>
          </p:cNvSpPr>
          <p:nvPr>
            <p:ph type="sldNum" sz="quarter" idx="12"/>
          </p:nvPr>
        </p:nvSpPr>
        <p:spPr/>
        <p:txBody>
          <a:bodyPr/>
          <a:lstStyle/>
          <a:p>
            <a:fld id="{3FBD39E5-020F-4F32-8E28-F9E1140BEE70}" type="slidenum">
              <a:rPr lang="en-US" smtClean="0"/>
              <a:t>6</a:t>
            </a:fld>
            <a:endParaRPr lang="en-US"/>
          </a:p>
        </p:txBody>
      </p:sp>
    </p:spTree>
    <p:extLst>
      <p:ext uri="{BB962C8B-B14F-4D97-AF65-F5344CB8AC3E}">
        <p14:creationId xmlns:p14="http://schemas.microsoft.com/office/powerpoint/2010/main" val="54488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3321100"/>
              </p:ext>
            </p:extLst>
          </p:nvPr>
        </p:nvGraphicFramePr>
        <p:xfrm>
          <a:off x="378823" y="104504"/>
          <a:ext cx="11573691" cy="6204856"/>
        </p:xfrm>
        <a:graphic>
          <a:graphicData uri="http://schemas.openxmlformats.org/drawingml/2006/table">
            <a:tbl>
              <a:tblPr>
                <a:tableStyleId>{5C22544A-7EE6-4342-B048-85BDC9FD1C3A}</a:tableStyleId>
              </a:tblPr>
              <a:tblGrid>
                <a:gridCol w="11573691">
                  <a:extLst>
                    <a:ext uri="{9D8B030D-6E8A-4147-A177-3AD203B41FA5}">
                      <a16:colId xmlns:a16="http://schemas.microsoft.com/office/drawing/2014/main" val="1927170192"/>
                    </a:ext>
                  </a:extLst>
                </a:gridCol>
              </a:tblGrid>
              <a:tr h="957431">
                <a:tc>
                  <a:txBody>
                    <a:bodyPr/>
                    <a:lstStyle/>
                    <a:p>
                      <a:pPr>
                        <a:lnSpc>
                          <a:spcPct val="107000"/>
                        </a:lnSpc>
                        <a:spcAft>
                          <a:spcPts val="0"/>
                        </a:spcAft>
                      </a:pPr>
                      <a:r>
                        <a:rPr lang="en-US" sz="1150" dirty="0">
                          <a:effectLst/>
                        </a:rPr>
                        <a:t>Press Release </a:t>
                      </a:r>
                      <a:endParaRPr lang="en-US" sz="1200" dirty="0">
                        <a:effectLst/>
                      </a:endParaRPr>
                    </a:p>
                    <a:p>
                      <a:pPr>
                        <a:lnSpc>
                          <a:spcPct val="107000"/>
                        </a:lnSpc>
                        <a:spcAft>
                          <a:spcPts val="0"/>
                        </a:spcAft>
                      </a:pPr>
                      <a:r>
                        <a:rPr lang="en-US" sz="1000" dirty="0">
                          <a:effectLst/>
                        </a:rPr>
                        <a:t>Brussels, 20 June 2013</a:t>
                      </a:r>
                      <a:endParaRPr lang="en-US" sz="1200" dirty="0">
                        <a:effectLst/>
                      </a:endParaRPr>
                    </a:p>
                    <a:p>
                      <a:pPr algn="ctr">
                        <a:lnSpc>
                          <a:spcPct val="107000"/>
                        </a:lnSpc>
                        <a:spcAft>
                          <a:spcPts val="0"/>
                        </a:spcAft>
                      </a:pPr>
                      <a:r>
                        <a:rPr lang="en-US" sz="2000" b="1" dirty="0">
                          <a:effectLst/>
                        </a:rPr>
                        <a:t>Small and medium-sized railways share their concerns about the Commission’s approach to market opening</a:t>
                      </a:r>
                      <a:endParaRPr lang="en-US" sz="2000" b="1"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154406095"/>
                  </a:ext>
                </a:extLst>
              </a:tr>
              <a:tr h="5247425">
                <a:tc>
                  <a:txBody>
                    <a:bodyPr/>
                    <a:lstStyle/>
                    <a:p>
                      <a:pPr>
                        <a:lnSpc>
                          <a:spcPct val="107000"/>
                        </a:lnSpc>
                        <a:spcAft>
                          <a:spcPts val="0"/>
                        </a:spcAft>
                      </a:pPr>
                      <a:r>
                        <a:rPr lang="en-US" sz="1000" dirty="0">
                          <a:effectLst/>
                        </a:rPr>
                        <a:t>The CEOs of railway operators in small and medium-sized European countries met with the Commissioner for Transport, Vice-President </a:t>
                      </a:r>
                      <a:r>
                        <a:rPr lang="en-US" sz="1000" dirty="0" err="1">
                          <a:effectLst/>
                        </a:rPr>
                        <a:t>Siim</a:t>
                      </a:r>
                      <a:r>
                        <a:rPr lang="en-US" sz="1000" dirty="0">
                          <a:effectLst/>
                        </a:rPr>
                        <a:t> </a:t>
                      </a:r>
                      <a:r>
                        <a:rPr lang="en-US" sz="1000" dirty="0" err="1">
                          <a:effectLst/>
                        </a:rPr>
                        <a:t>Kallas</a:t>
                      </a:r>
                      <a:r>
                        <a:rPr lang="en-US" sz="1000" dirty="0">
                          <a:effectLst/>
                        </a:rPr>
                        <a:t>, and his team to share their common concern on the Commission’s approach to liberalize domestic railway passenger markets. The sector representatives underlined that there cannot be a one-size-fits-all approach applied to market opening. Instead, the decisions on how to award public service contracts should be taken by the responsible national authorities. Following this meeting, CEOs also met members of the European Parliament at a lunch debate </a:t>
                      </a:r>
                      <a:r>
                        <a:rPr lang="en-US" sz="1000" dirty="0" err="1">
                          <a:effectLst/>
                        </a:rPr>
                        <a:t>dhe</a:t>
                      </a:r>
                      <a:r>
                        <a:rPr lang="en-US" sz="1000" dirty="0">
                          <a:effectLst/>
                        </a:rPr>
                        <a:t> participants exchanged views on how to meet the objectives of an efficient and innovative railway sector from a customer perspective. </a:t>
                      </a:r>
                      <a:endParaRPr lang="bg-BG" sz="1000" dirty="0" smtClean="0">
                        <a:effectLst/>
                      </a:endParaRPr>
                    </a:p>
                    <a:p>
                      <a:pPr>
                        <a:lnSpc>
                          <a:spcPct val="107000"/>
                        </a:lnSpc>
                        <a:spcAft>
                          <a:spcPts val="0"/>
                        </a:spcAft>
                      </a:pPr>
                      <a:endParaRPr lang="en-US" sz="1200" dirty="0">
                        <a:effectLst/>
                      </a:endParaRPr>
                    </a:p>
                    <a:p>
                      <a:pPr>
                        <a:lnSpc>
                          <a:spcPct val="107000"/>
                        </a:lnSpc>
                        <a:spcAft>
                          <a:spcPts val="0"/>
                        </a:spcAft>
                      </a:pPr>
                      <a:r>
                        <a:rPr lang="en-US" sz="1000" dirty="0">
                          <a:effectLst/>
                        </a:rPr>
                        <a:t> </a:t>
                      </a:r>
                      <a:endParaRPr lang="bg-BG" sz="1000" dirty="0" smtClean="0">
                        <a:effectLst/>
                      </a:endParaRPr>
                    </a:p>
                    <a:p>
                      <a:pPr>
                        <a:lnSpc>
                          <a:spcPct val="107000"/>
                        </a:lnSpc>
                        <a:spcAft>
                          <a:spcPts val="0"/>
                        </a:spcAft>
                      </a:pPr>
                      <a:endParaRPr lang="bg-BG" sz="1000" dirty="0" smtClean="0">
                        <a:effectLst/>
                      </a:endParaRPr>
                    </a:p>
                    <a:p>
                      <a:pPr algn="ctr"/>
                      <a:r>
                        <a:rPr lang="bg-BG" sz="2000" b="1" kern="1200" dirty="0" smtClean="0">
                          <a:solidFill>
                            <a:schemeClr val="dk1"/>
                          </a:solidFill>
                          <a:effectLst/>
                          <a:latin typeface="+mn-lt"/>
                          <a:ea typeface="+mn-ea"/>
                          <a:cs typeface="+mn-cs"/>
                        </a:rPr>
                        <a:t>Малките и средните железопътни превозвачи споделят загрижеността си относно подхода на Комисията към отварянето на пазара</a:t>
                      </a:r>
                      <a:endParaRPr lang="en-US" sz="2000" kern="1200" dirty="0" smtClean="0">
                        <a:solidFill>
                          <a:schemeClr val="dk1"/>
                        </a:solidFill>
                        <a:effectLst/>
                        <a:latin typeface="+mn-lt"/>
                        <a:ea typeface="+mn-ea"/>
                        <a:cs typeface="+mn-cs"/>
                      </a:endParaRPr>
                    </a:p>
                    <a:p>
                      <a:r>
                        <a:rPr lang="bg-BG" sz="1800" kern="1200" dirty="0" smtClean="0">
                          <a:solidFill>
                            <a:schemeClr val="dk1"/>
                          </a:solidFill>
                          <a:effectLst/>
                          <a:latin typeface="+mn-lt"/>
                          <a:ea typeface="+mn-ea"/>
                          <a:cs typeface="+mn-cs"/>
                        </a:rPr>
                        <a:t>Главните изпълнителни директори на железопътни оператори в малки и средни европейски държави се срещнаха с комисаря по транспорта, вицепрезидент Сийм Калас, и неговия екип, за да споделят общата си загриженост относно подхода на Комисията за либерализиране на вътрешните железопътни пътнически пазари. Представителите на сектора подчертаха, че не може да има универсален подход за отваряне на пазара. Вместо това решенията за това как да се възлагат обществени поръчки за услуги следва да се вземат от отговорните национални органи. След тази среща главните изпълнителни директори се срещнаха и с членове на Европейския парламент на дебат за обяд. Участниците обмениха мнения за това как да постигнат целите на ефективен и иновативен железопътен сектор от гледна точка на клиента ...</a:t>
                      </a:r>
                    </a:p>
                    <a:p>
                      <a:endParaRPr lang="bg-BG" sz="18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sz="1800" b="1" i="1" kern="1200" dirty="0" smtClean="0">
                          <a:solidFill>
                            <a:schemeClr val="dk1"/>
                          </a:solidFill>
                          <a:effectLst/>
                          <a:latin typeface="+mn-lt"/>
                          <a:ea typeface="+mn-ea"/>
                          <a:cs typeface="+mn-cs"/>
                        </a:rPr>
                        <a:t>Резултати:</a:t>
                      </a:r>
                      <a:r>
                        <a:rPr lang="bg-BG" sz="1800" i="1" kern="1200" dirty="0" smtClean="0">
                          <a:solidFill>
                            <a:schemeClr val="dk1"/>
                          </a:solidFill>
                          <a:effectLst/>
                          <a:latin typeface="+mn-lt"/>
                          <a:ea typeface="+mn-ea"/>
                          <a:cs typeface="+mn-cs"/>
                        </a:rPr>
                        <a:t> Предпазни клаузи за малките жп пазари, баланс на интереси, контрол на националните регулаторни органи, залегнали в последващи директиви и регламенти на ЕС.</a:t>
                      </a:r>
                      <a:endParaRPr lang="en-US" sz="1800" i="1" kern="1200" dirty="0" smtClean="0">
                        <a:solidFill>
                          <a:schemeClr val="dk1"/>
                        </a:solidFill>
                        <a:effectLst/>
                        <a:latin typeface="+mn-lt"/>
                        <a:ea typeface="+mn-ea"/>
                        <a:cs typeface="+mn-cs"/>
                      </a:endParaRPr>
                    </a:p>
                    <a:p>
                      <a:endParaRPr lang="bg-BG" sz="1800" kern="1200" dirty="0" smtClean="0">
                        <a:solidFill>
                          <a:schemeClr val="dk1"/>
                        </a:solidFill>
                        <a:effectLst/>
                        <a:latin typeface="+mn-lt"/>
                        <a:ea typeface="+mn-ea"/>
                        <a:cs typeface="+mn-cs"/>
                      </a:endParaRPr>
                    </a:p>
                    <a:p>
                      <a:r>
                        <a:rPr lang="en-US" sz="1000" dirty="0">
                          <a:effectLst/>
                        </a:rPr>
                        <a:t> </a:t>
                      </a:r>
                      <a:endParaRPr lang="en-US" sz="12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68580" marR="68580" marT="0" marB="0"/>
                </a:tc>
                <a:extLst>
                  <a:ext uri="{0D108BD9-81ED-4DB2-BD59-A6C34878D82A}">
                    <a16:rowId xmlns:a16="http://schemas.microsoft.com/office/drawing/2014/main" val="1649243939"/>
                  </a:ext>
                </a:extLst>
              </a:tr>
            </a:tbl>
          </a:graphicData>
        </a:graphic>
      </p:graphicFrame>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243" y="1767340"/>
            <a:ext cx="857250" cy="292735"/>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848938" y="1709872"/>
            <a:ext cx="1257300" cy="40767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479" y="1842269"/>
            <a:ext cx="1496060" cy="142875"/>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5116693" y="1808931"/>
            <a:ext cx="2047875" cy="209550"/>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7076" y="1808931"/>
            <a:ext cx="647700" cy="245745"/>
          </a:xfrm>
          <a:prstGeom prst="rect">
            <a:avLst/>
          </a:prstGeom>
          <a:noFill/>
          <a:ln>
            <a:noFill/>
          </a:ln>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4948" y="1709872"/>
            <a:ext cx="600075" cy="389890"/>
          </a:xfrm>
          <a:prstGeom prst="rect">
            <a:avLst/>
          </a:prstGeom>
          <a:noFill/>
          <a:ln>
            <a:noFill/>
          </a:ln>
        </p:spPr>
      </p:pic>
      <p:sp>
        <p:nvSpPr>
          <p:cNvPr id="9" name="Date Placeholder 8"/>
          <p:cNvSpPr>
            <a:spLocks noGrp="1"/>
          </p:cNvSpPr>
          <p:nvPr>
            <p:ph type="dt" sz="half" idx="10"/>
          </p:nvPr>
        </p:nvSpPr>
        <p:spPr/>
        <p:txBody>
          <a:bodyPr/>
          <a:lstStyle/>
          <a:p>
            <a:fld id="{829B1A0B-8DF4-4AA8-9187-D77A5AB5C4AC}" type="datetime1">
              <a:rPr lang="en-US" smtClean="0"/>
              <a:t>10/16/2023</a:t>
            </a:fld>
            <a:endParaRPr lang="en-US"/>
          </a:p>
        </p:txBody>
      </p:sp>
      <p:sp>
        <p:nvSpPr>
          <p:cNvPr id="10" name="Slide Number Placeholder 9"/>
          <p:cNvSpPr>
            <a:spLocks noGrp="1"/>
          </p:cNvSpPr>
          <p:nvPr>
            <p:ph type="sldNum" sz="quarter" idx="12"/>
          </p:nvPr>
        </p:nvSpPr>
        <p:spPr/>
        <p:txBody>
          <a:bodyPr/>
          <a:lstStyle/>
          <a:p>
            <a:fld id="{3FBD39E5-020F-4F32-8E28-F9E1140BEE70}" type="slidenum">
              <a:rPr lang="en-US" smtClean="0"/>
              <a:t>7</a:t>
            </a:fld>
            <a:endParaRPr lang="en-US"/>
          </a:p>
        </p:txBody>
      </p:sp>
    </p:spTree>
    <p:extLst>
      <p:ext uri="{BB962C8B-B14F-4D97-AF65-F5344CB8AC3E}">
        <p14:creationId xmlns:p14="http://schemas.microsoft.com/office/powerpoint/2010/main" val="3883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6577" y="6525773"/>
            <a:ext cx="2569682" cy="332227"/>
          </a:xfrm>
        </p:spPr>
        <p:txBody>
          <a:bodyPr/>
          <a:lstStyle/>
          <a:p>
            <a:fld id="{FC696ADD-67E8-4BA5-9C88-F737A9FAF74F}" type="datetime1">
              <a:rPr lang="en-US" sz="1000" smtClean="0"/>
              <a:t>10/16/2023</a:t>
            </a:fld>
            <a:endParaRPr lang="en-US" sz="1000"/>
          </a:p>
        </p:txBody>
      </p:sp>
      <p:sp>
        <p:nvSpPr>
          <p:cNvPr id="3" name="Slide Number Placeholder 2"/>
          <p:cNvSpPr>
            <a:spLocks noGrp="1"/>
          </p:cNvSpPr>
          <p:nvPr>
            <p:ph type="sldNum" sz="quarter" idx="12"/>
          </p:nvPr>
        </p:nvSpPr>
        <p:spPr>
          <a:xfrm>
            <a:off x="8688977" y="6525773"/>
            <a:ext cx="2569682" cy="332227"/>
          </a:xfrm>
        </p:spPr>
        <p:txBody>
          <a:bodyPr/>
          <a:lstStyle/>
          <a:p>
            <a:fld id="{3FBD39E5-020F-4F32-8E28-F9E1140BEE70}" type="slidenum">
              <a:rPr lang="en-US" sz="1000" smtClean="0"/>
              <a:t>8</a:t>
            </a:fld>
            <a:endParaRPr lang="en-US" sz="1000"/>
          </a:p>
        </p:txBody>
      </p:sp>
      <p:graphicFrame>
        <p:nvGraphicFramePr>
          <p:cNvPr id="4" name="Object 3"/>
          <p:cNvGraphicFramePr>
            <a:graphicFrameLocks noChangeAspect="1"/>
          </p:cNvGraphicFramePr>
          <p:nvPr>
            <p:extLst>
              <p:ext uri="{D42A27DB-BD31-4B8C-83A1-F6EECF244321}">
                <p14:modId xmlns:p14="http://schemas.microsoft.com/office/powerpoint/2010/main" val="195827532"/>
              </p:ext>
            </p:extLst>
          </p:nvPr>
        </p:nvGraphicFramePr>
        <p:xfrm>
          <a:off x="916577" y="431464"/>
          <a:ext cx="10317480" cy="5916690"/>
        </p:xfrm>
        <a:graphic>
          <a:graphicData uri="http://schemas.openxmlformats.org/presentationml/2006/ole">
            <mc:AlternateContent xmlns:mc="http://schemas.openxmlformats.org/markup-compatibility/2006">
              <mc:Choice xmlns:v="urn:schemas-microsoft-com:vml" Requires="v">
                <p:oleObj spid="_x0000_s2054" name="Document" r:id="rId3" imgW="5944043" imgH="4609966" progId="Word.Document.12">
                  <p:embed/>
                </p:oleObj>
              </mc:Choice>
              <mc:Fallback>
                <p:oleObj name="Document" r:id="rId3" imgW="5944043" imgH="4609966" progId="Word.Document.12">
                  <p:embed/>
                  <p:pic>
                    <p:nvPicPr>
                      <p:cNvPr id="0" name=""/>
                      <p:cNvPicPr/>
                      <p:nvPr/>
                    </p:nvPicPr>
                    <p:blipFill>
                      <a:blip r:embed="rId4"/>
                      <a:stretch>
                        <a:fillRect/>
                      </a:stretch>
                    </p:blipFill>
                    <p:spPr>
                      <a:xfrm>
                        <a:off x="916577" y="431464"/>
                        <a:ext cx="10317480" cy="5916690"/>
                      </a:xfrm>
                      <a:prstGeom prst="rect">
                        <a:avLst/>
                      </a:prstGeom>
                    </p:spPr>
                  </p:pic>
                </p:oleObj>
              </mc:Fallback>
            </mc:AlternateContent>
          </a:graphicData>
        </a:graphic>
      </p:graphicFrame>
    </p:spTree>
    <p:extLst>
      <p:ext uri="{BB962C8B-B14F-4D97-AF65-F5344CB8AC3E}">
        <p14:creationId xmlns:p14="http://schemas.microsoft.com/office/powerpoint/2010/main" val="423122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96ADD-67E8-4BA5-9C88-F737A9FAF74F}" type="datetime1">
              <a:rPr lang="en-US" smtClean="0"/>
              <a:t>10/16/2023</a:t>
            </a:fld>
            <a:endParaRPr lang="en-US"/>
          </a:p>
        </p:txBody>
      </p:sp>
      <p:sp>
        <p:nvSpPr>
          <p:cNvPr id="3" name="Slide Number Placeholder 2"/>
          <p:cNvSpPr>
            <a:spLocks noGrp="1"/>
          </p:cNvSpPr>
          <p:nvPr>
            <p:ph type="sldNum" sz="quarter" idx="12"/>
          </p:nvPr>
        </p:nvSpPr>
        <p:spPr/>
        <p:txBody>
          <a:bodyPr/>
          <a:lstStyle/>
          <a:p>
            <a:fld id="{3FBD39E5-020F-4F32-8E28-F9E1140BEE70}" type="slidenum">
              <a:rPr lang="en-US" smtClean="0"/>
              <a:t>9</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165333966"/>
              </p:ext>
            </p:extLst>
          </p:nvPr>
        </p:nvGraphicFramePr>
        <p:xfrm>
          <a:off x="92074" y="92076"/>
          <a:ext cx="11586119" cy="6360976"/>
        </p:xfrm>
        <a:graphic>
          <a:graphicData uri="http://schemas.openxmlformats.org/presentationml/2006/ole">
            <mc:AlternateContent xmlns:mc="http://schemas.openxmlformats.org/markup-compatibility/2006">
              <mc:Choice xmlns:v="urn:schemas-microsoft-com:vml" Requires="v">
                <p:oleObj spid="_x0000_s5124" name="Document" r:id="rId3" imgW="8499185" imgH="5603098" progId="Word.Document.12">
                  <p:embed/>
                </p:oleObj>
              </mc:Choice>
              <mc:Fallback>
                <p:oleObj name="Document" r:id="rId3" imgW="8499185" imgH="5603098" progId="Word.Document.12">
                  <p:embed/>
                  <p:pic>
                    <p:nvPicPr>
                      <p:cNvPr id="0" name=""/>
                      <p:cNvPicPr/>
                      <p:nvPr/>
                    </p:nvPicPr>
                    <p:blipFill>
                      <a:blip r:embed="rId4"/>
                      <a:stretch>
                        <a:fillRect/>
                      </a:stretch>
                    </p:blipFill>
                    <p:spPr>
                      <a:xfrm>
                        <a:off x="92074" y="92076"/>
                        <a:ext cx="11586119" cy="6360976"/>
                      </a:xfrm>
                      <a:prstGeom prst="rect">
                        <a:avLst/>
                      </a:prstGeom>
                    </p:spPr>
                  </p:pic>
                </p:oleObj>
              </mc:Fallback>
            </mc:AlternateContent>
          </a:graphicData>
        </a:graphic>
      </p:graphicFrame>
    </p:spTree>
    <p:extLst>
      <p:ext uri="{BB962C8B-B14F-4D97-AF65-F5344CB8AC3E}">
        <p14:creationId xmlns:p14="http://schemas.microsoft.com/office/powerpoint/2010/main" val="2451246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646</Words>
  <Application>Microsoft Office PowerPoint</Application>
  <PresentationFormat>Widescreen</PresentationFormat>
  <Paragraphs>76</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2" baseType="lpstr">
      <vt:lpstr>Arial</vt:lpstr>
      <vt:lpstr>Arial Black</vt:lpstr>
      <vt:lpstr>Calibri</vt:lpstr>
      <vt:lpstr>Calibri Light</vt:lpstr>
      <vt:lpstr>OpenSans</vt:lpstr>
      <vt:lpstr>Trebuchet MS</vt:lpstr>
      <vt:lpstr>Wingdings</vt:lpstr>
      <vt:lpstr>Office Theme</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46</cp:revision>
  <dcterms:created xsi:type="dcterms:W3CDTF">2023-10-13T17:56:24Z</dcterms:created>
  <dcterms:modified xsi:type="dcterms:W3CDTF">2023-10-16T22:24:00Z</dcterms:modified>
</cp:coreProperties>
</file>