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41F2CBE-FD72-4457-B681-59CF0E4C4460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3470348F-5B02-4262-932C-483F22AB6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287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2CBE-FD72-4457-B681-59CF0E4C4460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0348F-5B02-4262-932C-483F22AB6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472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2CBE-FD72-4457-B681-59CF0E4C4460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0348F-5B02-4262-932C-483F22AB6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395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2CBE-FD72-4457-B681-59CF0E4C4460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0348F-5B02-4262-932C-483F22AB6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538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разд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2CBE-FD72-4457-B681-59CF0E4C4460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0348F-5B02-4262-932C-483F22AB6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26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2CBE-FD72-4457-B681-59CF0E4C4460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0348F-5B02-4262-932C-483F22AB6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910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2CBE-FD72-4457-B681-59CF0E4C4460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0348F-5B02-4262-932C-483F22AB6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22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2CBE-FD72-4457-B681-59CF0E4C4460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0348F-5B02-4262-932C-483F22AB6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473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2CBE-FD72-4457-B681-59CF0E4C4460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0348F-5B02-4262-932C-483F22AB6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738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2CBE-FD72-4457-B681-59CF0E4C4460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3470348F-5B02-4262-932C-483F22AB6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152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41F2CBE-FD72-4457-B681-59CF0E4C4460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3470348F-5B02-4262-932C-483F22AB6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7913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441F2CBE-FD72-4457-B681-59CF0E4C4460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3470348F-5B02-4262-932C-483F22AB6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101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lsivanovbg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083A3B56-4C36-4181-BDBF-FE5350556A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1463039"/>
            <a:ext cx="10782300" cy="2660227"/>
          </a:xfrm>
        </p:spPr>
        <p:txBody>
          <a:bodyPr/>
          <a:lstStyle/>
          <a:p>
            <a:r>
              <a:rPr lang="bg-BG" dirty="0"/>
              <a:t>ДОПУ и бъдещето на БДЖ – ПП</a:t>
            </a:r>
            <a:endParaRPr lang="en-US" dirty="0"/>
          </a:p>
        </p:txBody>
      </p:sp>
      <p:sp>
        <p:nvSpPr>
          <p:cNvPr id="3" name="Подзаглавие 2">
            <a:extLst>
              <a:ext uri="{FF2B5EF4-FFF2-40B4-BE49-F238E27FC236}">
                <a16:creationId xmlns:a16="http://schemas.microsoft.com/office/drawing/2014/main" id="{9FBC2462-86EF-4E12-A736-8747B182A0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504" y="4206875"/>
            <a:ext cx="9292209" cy="2137653"/>
          </a:xfrm>
        </p:spPr>
        <p:txBody>
          <a:bodyPr>
            <a:normAutofit fontScale="92500" lnSpcReduction="10000"/>
          </a:bodyPr>
          <a:lstStyle/>
          <a:p>
            <a:r>
              <a:rPr lang="bg-BG" dirty="0"/>
              <a:t>Д-р Людмил Иванов </a:t>
            </a:r>
            <a:endParaRPr lang="en-US" dirty="0"/>
          </a:p>
          <a:p>
            <a:r>
              <a:rPr lang="en-US" dirty="0">
                <a:hlinkClick r:id="rId2"/>
              </a:rPr>
              <a:t>lsivanovbg@gmail.com</a:t>
            </a:r>
            <a:endParaRPr lang="en-US" dirty="0"/>
          </a:p>
          <a:p>
            <a:endParaRPr lang="bg-BG" dirty="0"/>
          </a:p>
          <a:p>
            <a:r>
              <a:rPr lang="bg-BG" dirty="0"/>
              <a:t>София 17.10.2023г. </a:t>
            </a:r>
            <a:r>
              <a:rPr lang="en-US" dirty="0"/>
              <a:t> </a:t>
            </a:r>
          </a:p>
        </p:txBody>
      </p:sp>
      <p:sp>
        <p:nvSpPr>
          <p:cNvPr id="5" name="Текстово поле 4">
            <a:extLst>
              <a:ext uri="{FF2B5EF4-FFF2-40B4-BE49-F238E27FC236}">
                <a16:creationId xmlns:a16="http://schemas.microsoft.com/office/drawing/2014/main" id="{C5DCA00C-0470-4C32-890F-5B40235C9AF8}"/>
              </a:ext>
            </a:extLst>
          </p:cNvPr>
          <p:cNvSpPr txBox="1"/>
          <p:nvPr/>
        </p:nvSpPr>
        <p:spPr>
          <a:xfrm>
            <a:off x="2531276" y="917764"/>
            <a:ext cx="654238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bg-BG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“ЖЕЛЕЗОПЪТЕН   ФОРУМ – 2023”</a:t>
            </a:r>
            <a:endParaRPr lang="en-US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dirty="0">
                <a:solidFill>
                  <a:schemeClr val="bg1"/>
                </a:solidFill>
              </a:rPr>
              <a:t>“ПРЕДИЗВИКАТЕЛСТВА В РАЗВИТИЕТО НА ЖЕЛЕЗОПЪТНИЯ ТРАНСПОРТ ДО 2030 г.“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108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D08B3CCE-7691-4053-849F-11B57CF0A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ДОПУ и процедурата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6823F69E-1A8A-4937-9D87-2AA6CB5E51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bg-BG" dirty="0"/>
              <a:t>Открита процедура на база регламент и отпаднала дерогация </a:t>
            </a:r>
          </a:p>
          <a:p>
            <a:pPr algn="just"/>
            <a:r>
              <a:rPr lang="bg-BG" dirty="0"/>
              <a:t>Открита процедура – задължени сме по НПВУ </a:t>
            </a:r>
          </a:p>
          <a:p>
            <a:pPr algn="just"/>
            <a:r>
              <a:rPr lang="bg-BG" dirty="0"/>
              <a:t>Ще има ли нови кандидати за ДОПУ? </a:t>
            </a:r>
          </a:p>
          <a:p>
            <a:pPr algn="just"/>
            <a:r>
              <a:rPr lang="bg-BG" dirty="0"/>
              <a:t>- Държавата предоставя субсидия годишно за над 170 млн. лв. </a:t>
            </a:r>
          </a:p>
          <a:p>
            <a:pPr algn="just"/>
            <a:r>
              <a:rPr lang="bg-BG" dirty="0"/>
              <a:t>- Държавата предоставя 62 композиции безвъзмездно на спечелилия процедурата </a:t>
            </a:r>
          </a:p>
          <a:p>
            <a:pPr algn="just"/>
            <a:r>
              <a:rPr lang="bg-BG" dirty="0"/>
              <a:t>- Държавата финансира поддръжката на 62-те композиции за 15 години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70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8EC5D5D4-762C-401D-A0FD-C552D4120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Сценарии едно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0306E022-5DE1-4FC9-8ADB-0E5A387444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/>
              <a:t>Първия</a:t>
            </a:r>
            <a:r>
              <a:rPr lang="ru-RU" dirty="0"/>
              <a:t> е </a:t>
            </a:r>
            <a:r>
              <a:rPr lang="ru-RU" dirty="0" err="1"/>
              <a:t>свързан</a:t>
            </a:r>
            <a:r>
              <a:rPr lang="ru-RU" dirty="0"/>
              <a:t> с </a:t>
            </a:r>
            <a:r>
              <a:rPr lang="ru-RU" dirty="0" err="1"/>
              <a:t>блестящо</a:t>
            </a:r>
            <a:r>
              <a:rPr lang="ru-RU" dirty="0"/>
              <a:t> </a:t>
            </a:r>
            <a:r>
              <a:rPr lang="ru-RU" dirty="0" err="1"/>
              <a:t>представяне</a:t>
            </a:r>
            <a:r>
              <a:rPr lang="ru-RU" dirty="0"/>
              <a:t> на БДЖ – </a:t>
            </a:r>
            <a:r>
              <a:rPr lang="ru-RU" dirty="0" err="1"/>
              <a:t>Пътнически</a:t>
            </a:r>
            <a:r>
              <a:rPr lang="ru-RU" dirty="0"/>
              <a:t> </a:t>
            </a:r>
            <a:r>
              <a:rPr lang="ru-RU" dirty="0" err="1"/>
              <a:t>превози</a:t>
            </a:r>
            <a:r>
              <a:rPr lang="ru-RU" dirty="0"/>
              <a:t> и </a:t>
            </a:r>
            <a:r>
              <a:rPr lang="ru-RU" dirty="0" err="1"/>
              <a:t>спечелване</a:t>
            </a:r>
            <a:r>
              <a:rPr lang="ru-RU" dirty="0"/>
              <a:t> на </a:t>
            </a:r>
            <a:r>
              <a:rPr lang="ru-RU" dirty="0" err="1"/>
              <a:t>процедурата</a:t>
            </a:r>
            <a:r>
              <a:rPr lang="ru-RU" dirty="0"/>
              <a:t> по ДОПУ. </a:t>
            </a:r>
            <a:r>
              <a:rPr lang="ru-RU" dirty="0" err="1"/>
              <a:t>Следователно</a:t>
            </a:r>
            <a:r>
              <a:rPr lang="ru-RU" dirty="0"/>
              <a:t> БДЖ – </a:t>
            </a:r>
            <a:r>
              <a:rPr lang="ru-RU" dirty="0" err="1"/>
              <a:t>Пътнически</a:t>
            </a:r>
            <a:r>
              <a:rPr lang="ru-RU" dirty="0"/>
              <a:t> </a:t>
            </a:r>
            <a:r>
              <a:rPr lang="ru-RU" dirty="0" err="1"/>
              <a:t>превози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получава</a:t>
            </a:r>
            <a:r>
              <a:rPr lang="ru-RU" dirty="0"/>
              <a:t> субсидия от </a:t>
            </a:r>
            <a:r>
              <a:rPr lang="ru-RU" dirty="0" err="1"/>
              <a:t>държавата</a:t>
            </a:r>
            <a:r>
              <a:rPr lang="ru-RU" dirty="0"/>
              <a:t> за 15 </a:t>
            </a:r>
            <a:r>
              <a:rPr lang="ru-RU" dirty="0" err="1"/>
              <a:t>години</a:t>
            </a:r>
            <a:r>
              <a:rPr lang="ru-RU" dirty="0"/>
              <a:t>, </a:t>
            </a:r>
            <a:r>
              <a:rPr lang="ru-RU" dirty="0" err="1"/>
              <a:t>както</a:t>
            </a:r>
            <a:r>
              <a:rPr lang="ru-RU" dirty="0"/>
              <a:t> и за </a:t>
            </a:r>
            <a:r>
              <a:rPr lang="ru-RU" dirty="0" err="1"/>
              <a:t>същия</a:t>
            </a:r>
            <a:r>
              <a:rPr lang="ru-RU" dirty="0"/>
              <a:t> срок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експлоатира</a:t>
            </a:r>
            <a:r>
              <a:rPr lang="ru-RU" dirty="0"/>
              <a:t> </a:t>
            </a:r>
            <a:r>
              <a:rPr lang="ru-RU" dirty="0" err="1"/>
              <a:t>влаковете</a:t>
            </a:r>
            <a:r>
              <a:rPr lang="ru-RU" dirty="0"/>
              <a:t>, </a:t>
            </a:r>
            <a:r>
              <a:rPr lang="ru-RU" dirty="0" err="1"/>
              <a:t>които</a:t>
            </a:r>
            <a:r>
              <a:rPr lang="ru-RU" dirty="0"/>
              <a:t> </a:t>
            </a:r>
            <a:r>
              <a:rPr lang="ru-RU" dirty="0" err="1"/>
              <a:t>предстои</a:t>
            </a:r>
            <a:r>
              <a:rPr lang="ru-RU" dirty="0"/>
              <a:t> да </a:t>
            </a:r>
            <a:r>
              <a:rPr lang="ru-RU" dirty="0" err="1"/>
              <a:t>бъдат</a:t>
            </a:r>
            <a:r>
              <a:rPr lang="ru-RU" dirty="0"/>
              <a:t> </a:t>
            </a:r>
            <a:r>
              <a:rPr lang="ru-RU" dirty="0" err="1"/>
              <a:t>закупени</a:t>
            </a:r>
            <a:r>
              <a:rPr lang="ru-RU" dirty="0"/>
              <a:t> по НПВУ.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437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3E1CBF08-8F2A-4609-8E85-B22A6CD21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Сценарии две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E538F2F7-3957-48A0-B0B7-4CE9EEC13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err="1"/>
              <a:t>Втори</a:t>
            </a:r>
            <a:r>
              <a:rPr lang="ru-RU" dirty="0"/>
              <a:t> сценарии е </a:t>
            </a:r>
            <a:r>
              <a:rPr lang="ru-RU" dirty="0" err="1"/>
              <a:t>свързан</a:t>
            </a:r>
            <a:r>
              <a:rPr lang="ru-RU" dirty="0"/>
              <a:t> с </a:t>
            </a:r>
            <a:r>
              <a:rPr lang="ru-RU" dirty="0" err="1"/>
              <a:t>печелене</a:t>
            </a:r>
            <a:r>
              <a:rPr lang="ru-RU" dirty="0"/>
              <a:t> на </a:t>
            </a:r>
            <a:r>
              <a:rPr lang="ru-RU" dirty="0" err="1"/>
              <a:t>българска</a:t>
            </a:r>
            <a:r>
              <a:rPr lang="ru-RU" dirty="0"/>
              <a:t> или чужда </a:t>
            </a:r>
            <a:r>
              <a:rPr lang="ru-RU" dirty="0" err="1"/>
              <a:t>държавна</a:t>
            </a:r>
            <a:r>
              <a:rPr lang="ru-RU" dirty="0"/>
              <a:t> или </a:t>
            </a:r>
            <a:r>
              <a:rPr lang="ru-RU" dirty="0" err="1"/>
              <a:t>частна</a:t>
            </a:r>
            <a:r>
              <a:rPr lang="ru-RU" dirty="0"/>
              <a:t> компания на </a:t>
            </a:r>
            <a:r>
              <a:rPr lang="ru-RU" dirty="0" err="1"/>
              <a:t>цялата</a:t>
            </a:r>
            <a:r>
              <a:rPr lang="ru-RU" dirty="0"/>
              <a:t> процедура (</a:t>
            </a:r>
            <a:r>
              <a:rPr lang="ru-RU" dirty="0" err="1"/>
              <a:t>една</a:t>
            </a:r>
            <a:r>
              <a:rPr lang="ru-RU" dirty="0"/>
              <a:t> </a:t>
            </a:r>
            <a:r>
              <a:rPr lang="ru-RU" dirty="0" err="1"/>
              <a:t>обособена</a:t>
            </a:r>
            <a:r>
              <a:rPr lang="ru-RU" dirty="0"/>
              <a:t> позиция). Вероятно до края на </a:t>
            </a:r>
            <a:r>
              <a:rPr lang="ru-RU" dirty="0" err="1"/>
              <a:t>годината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получат </a:t>
            </a:r>
            <a:r>
              <a:rPr lang="ru-RU" dirty="0" err="1"/>
              <a:t>поне</a:t>
            </a:r>
            <a:r>
              <a:rPr lang="ru-RU" dirty="0"/>
              <a:t> </a:t>
            </a:r>
            <a:r>
              <a:rPr lang="ru-RU" dirty="0" err="1"/>
              <a:t>няколко</a:t>
            </a:r>
            <a:r>
              <a:rPr lang="ru-RU" dirty="0"/>
              <a:t> </a:t>
            </a:r>
            <a:r>
              <a:rPr lang="ru-RU" dirty="0" err="1"/>
              <a:t>български</a:t>
            </a:r>
            <a:r>
              <a:rPr lang="ru-RU" dirty="0"/>
              <a:t> </a:t>
            </a:r>
            <a:r>
              <a:rPr lang="ru-RU" dirty="0" err="1"/>
              <a:t>превозвача</a:t>
            </a:r>
            <a:r>
              <a:rPr lang="ru-RU" dirty="0"/>
              <a:t> </a:t>
            </a:r>
            <a:r>
              <a:rPr lang="ru-RU" dirty="0" err="1"/>
              <a:t>лицензи</a:t>
            </a:r>
            <a:r>
              <a:rPr lang="ru-RU" dirty="0"/>
              <a:t> за </a:t>
            </a:r>
            <a:r>
              <a:rPr lang="ru-RU" dirty="0" err="1"/>
              <a:t>превоз</a:t>
            </a:r>
            <a:r>
              <a:rPr lang="ru-RU" dirty="0"/>
              <a:t> </a:t>
            </a:r>
            <a:r>
              <a:rPr lang="ru-RU" dirty="0" err="1"/>
              <a:t>освен</a:t>
            </a:r>
            <a:r>
              <a:rPr lang="ru-RU" dirty="0"/>
              <a:t> на </a:t>
            </a:r>
            <a:r>
              <a:rPr lang="ru-RU" dirty="0" err="1"/>
              <a:t>товари</a:t>
            </a:r>
            <a:r>
              <a:rPr lang="ru-RU" dirty="0"/>
              <a:t> и на </a:t>
            </a:r>
            <a:r>
              <a:rPr lang="ru-RU" dirty="0" err="1"/>
              <a:t>пътници</a:t>
            </a:r>
            <a:r>
              <a:rPr lang="ru-RU" dirty="0"/>
              <a:t>. Теоретично всяка </a:t>
            </a:r>
            <a:r>
              <a:rPr lang="ru-RU" dirty="0" err="1"/>
              <a:t>една</a:t>
            </a:r>
            <a:r>
              <a:rPr lang="ru-RU" dirty="0"/>
              <a:t> от </a:t>
            </a:r>
            <a:r>
              <a:rPr lang="ru-RU" dirty="0" err="1"/>
              <a:t>тях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да </a:t>
            </a:r>
            <a:r>
              <a:rPr lang="ru-RU" dirty="0" err="1"/>
              <a:t>участва</a:t>
            </a:r>
            <a:r>
              <a:rPr lang="ru-RU" dirty="0"/>
              <a:t> по </a:t>
            </a:r>
            <a:r>
              <a:rPr lang="ru-RU" dirty="0" err="1"/>
              <a:t>отделно</a:t>
            </a:r>
            <a:r>
              <a:rPr lang="ru-RU" dirty="0"/>
              <a:t> в конкуренция с БДЖ – </a:t>
            </a:r>
            <a:r>
              <a:rPr lang="ru-RU" dirty="0" err="1"/>
              <a:t>Пътнически</a:t>
            </a:r>
            <a:r>
              <a:rPr lang="ru-RU" dirty="0"/>
              <a:t> </a:t>
            </a:r>
            <a:r>
              <a:rPr lang="ru-RU" dirty="0" err="1"/>
              <a:t>превози</a:t>
            </a:r>
            <a:r>
              <a:rPr lang="ru-RU" dirty="0"/>
              <a:t>, а е </a:t>
            </a:r>
            <a:r>
              <a:rPr lang="ru-RU" dirty="0" err="1"/>
              <a:t>възможно</a:t>
            </a:r>
            <a:r>
              <a:rPr lang="ru-RU" dirty="0"/>
              <a:t> да се </a:t>
            </a:r>
            <a:r>
              <a:rPr lang="ru-RU" dirty="0" err="1"/>
              <a:t>обединят</a:t>
            </a:r>
            <a:r>
              <a:rPr lang="ru-RU" dirty="0"/>
              <a:t> и в </a:t>
            </a:r>
            <a:r>
              <a:rPr lang="ru-RU" dirty="0" err="1"/>
              <a:t>процедурата</a:t>
            </a:r>
            <a:r>
              <a:rPr lang="ru-RU" dirty="0"/>
              <a:t> да </a:t>
            </a:r>
            <a:r>
              <a:rPr lang="ru-RU" dirty="0" err="1"/>
              <a:t>участват</a:t>
            </a:r>
            <a:r>
              <a:rPr lang="ru-RU" dirty="0"/>
              <a:t> </a:t>
            </a:r>
            <a:r>
              <a:rPr lang="ru-RU" dirty="0" err="1"/>
              <a:t>като</a:t>
            </a:r>
            <a:r>
              <a:rPr lang="ru-RU" dirty="0"/>
              <a:t> </a:t>
            </a:r>
            <a:r>
              <a:rPr lang="ru-RU" dirty="0" err="1"/>
              <a:t>едно</a:t>
            </a:r>
            <a:r>
              <a:rPr lang="ru-RU" dirty="0"/>
              <a:t> </a:t>
            </a:r>
            <a:r>
              <a:rPr lang="ru-RU" dirty="0" err="1"/>
              <a:t>юридическо</a:t>
            </a:r>
            <a:r>
              <a:rPr lang="ru-RU" dirty="0"/>
              <a:t> лице. </a:t>
            </a:r>
            <a:r>
              <a:rPr lang="ru-RU" dirty="0" err="1"/>
              <a:t>Същото</a:t>
            </a:r>
            <a:r>
              <a:rPr lang="ru-RU" dirty="0"/>
              <a:t> </a:t>
            </a:r>
            <a:r>
              <a:rPr lang="ru-RU" dirty="0" err="1"/>
              <a:t>важи</a:t>
            </a:r>
            <a:r>
              <a:rPr lang="ru-RU" dirty="0"/>
              <a:t> и за </a:t>
            </a:r>
            <a:r>
              <a:rPr lang="ru-RU" dirty="0" err="1"/>
              <a:t>българско</a:t>
            </a:r>
            <a:r>
              <a:rPr lang="ru-RU" dirty="0"/>
              <a:t> и </a:t>
            </a:r>
            <a:r>
              <a:rPr lang="ru-RU" dirty="0" err="1"/>
              <a:t>чуждестранно</a:t>
            </a:r>
            <a:r>
              <a:rPr lang="ru-RU" dirty="0"/>
              <a:t> </a:t>
            </a:r>
            <a:r>
              <a:rPr lang="ru-RU" dirty="0" err="1"/>
              <a:t>юридическо</a:t>
            </a:r>
            <a:r>
              <a:rPr lang="ru-RU" dirty="0"/>
              <a:t> лице, </a:t>
            </a:r>
            <a:r>
              <a:rPr lang="ru-RU" dirty="0" err="1"/>
              <a:t>като</a:t>
            </a:r>
            <a:r>
              <a:rPr lang="ru-RU" dirty="0"/>
              <a:t> </a:t>
            </a:r>
            <a:r>
              <a:rPr lang="ru-RU" dirty="0" err="1"/>
              <a:t>могат</a:t>
            </a:r>
            <a:r>
              <a:rPr lang="ru-RU" dirty="0"/>
              <a:t> да </a:t>
            </a:r>
            <a:r>
              <a:rPr lang="ru-RU" dirty="0" err="1"/>
              <a:t>участват</a:t>
            </a:r>
            <a:r>
              <a:rPr lang="ru-RU" dirty="0"/>
              <a:t> </a:t>
            </a:r>
            <a:r>
              <a:rPr lang="ru-RU" dirty="0" err="1"/>
              <a:t>съвместно</a:t>
            </a:r>
            <a:r>
              <a:rPr lang="ru-RU" dirty="0"/>
              <a:t>. В последствие </a:t>
            </a:r>
            <a:r>
              <a:rPr lang="ru-RU" dirty="0" err="1"/>
              <a:t>въпросния</a:t>
            </a:r>
            <a:r>
              <a:rPr lang="ru-RU" dirty="0"/>
              <a:t> консорциум </a:t>
            </a:r>
            <a:r>
              <a:rPr lang="ru-RU" dirty="0" err="1"/>
              <a:t>може</a:t>
            </a:r>
            <a:r>
              <a:rPr lang="ru-RU" dirty="0"/>
              <a:t> да си раздели </a:t>
            </a:r>
            <a:r>
              <a:rPr lang="ru-RU" dirty="0" err="1"/>
              <a:t>пазара</a:t>
            </a:r>
            <a:r>
              <a:rPr lang="ru-RU" dirty="0"/>
              <a:t> на </a:t>
            </a:r>
            <a:r>
              <a:rPr lang="ru-RU" dirty="0" err="1"/>
              <a:t>железопътни</a:t>
            </a:r>
            <a:r>
              <a:rPr lang="ru-RU" dirty="0"/>
              <a:t> </a:t>
            </a:r>
            <a:r>
              <a:rPr lang="ru-RU" dirty="0" err="1"/>
              <a:t>пътнически</a:t>
            </a:r>
            <a:r>
              <a:rPr lang="ru-RU" dirty="0"/>
              <a:t> услуги в </a:t>
            </a:r>
            <a:r>
              <a:rPr lang="ru-RU" dirty="0" err="1"/>
              <a:t>страната</a:t>
            </a:r>
            <a:r>
              <a:rPr lang="ru-RU" dirty="0"/>
              <a:t>, </a:t>
            </a:r>
            <a:r>
              <a:rPr lang="ru-RU" dirty="0" err="1"/>
              <a:t>като</a:t>
            </a:r>
            <a:r>
              <a:rPr lang="ru-RU" dirty="0"/>
              <a:t> всяка от </a:t>
            </a:r>
            <a:r>
              <a:rPr lang="ru-RU" dirty="0" err="1"/>
              <a:t>компаниите</a:t>
            </a:r>
            <a:r>
              <a:rPr lang="ru-RU" dirty="0"/>
              <a:t> </a:t>
            </a:r>
            <a:r>
              <a:rPr lang="ru-RU" dirty="0" err="1"/>
              <a:t>вземе</a:t>
            </a:r>
            <a:r>
              <a:rPr lang="ru-RU" dirty="0"/>
              <a:t> </a:t>
            </a:r>
            <a:r>
              <a:rPr lang="ru-RU" dirty="0" err="1"/>
              <a:t>определени</a:t>
            </a:r>
            <a:r>
              <a:rPr lang="ru-RU" dirty="0"/>
              <a:t> направления. Да не </a:t>
            </a:r>
            <a:r>
              <a:rPr lang="ru-RU" dirty="0" err="1"/>
              <a:t>забравяме</a:t>
            </a:r>
            <a:r>
              <a:rPr lang="ru-RU" dirty="0"/>
              <a:t> че в Европа </a:t>
            </a:r>
            <a:r>
              <a:rPr lang="ru-RU" dirty="0" err="1"/>
              <a:t>оперират</a:t>
            </a:r>
            <a:r>
              <a:rPr lang="ru-RU" dirty="0"/>
              <a:t> множество </a:t>
            </a:r>
            <a:r>
              <a:rPr lang="ru-RU" dirty="0" err="1"/>
              <a:t>частни</a:t>
            </a:r>
            <a:r>
              <a:rPr lang="ru-RU" dirty="0"/>
              <a:t> компании, </a:t>
            </a:r>
            <a:r>
              <a:rPr lang="ru-RU" dirty="0" err="1"/>
              <a:t>които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да проявят интерес да </a:t>
            </a:r>
            <a:r>
              <a:rPr lang="ru-RU" dirty="0" err="1"/>
              <a:t>участват</a:t>
            </a:r>
            <a:r>
              <a:rPr lang="ru-RU" dirty="0"/>
              <a:t> в </a:t>
            </a:r>
            <a:r>
              <a:rPr lang="ru-RU" dirty="0" err="1"/>
              <a:t>търга</a:t>
            </a:r>
            <a:r>
              <a:rPr lang="ru-RU" dirty="0"/>
              <a:t> </a:t>
            </a:r>
            <a:r>
              <a:rPr lang="ru-RU" dirty="0" err="1"/>
              <a:t>самостоятелно</a:t>
            </a:r>
            <a:r>
              <a:rPr lang="ru-RU" dirty="0"/>
              <a:t>. При </a:t>
            </a:r>
            <a:r>
              <a:rPr lang="ru-RU" dirty="0" err="1"/>
              <a:t>този</a:t>
            </a:r>
            <a:r>
              <a:rPr lang="ru-RU" dirty="0"/>
              <a:t> сценарии БДЖ – </a:t>
            </a:r>
            <a:r>
              <a:rPr lang="ru-RU" dirty="0" err="1"/>
              <a:t>Пътнически</a:t>
            </a:r>
            <a:r>
              <a:rPr lang="ru-RU" dirty="0"/>
              <a:t> </a:t>
            </a:r>
            <a:r>
              <a:rPr lang="ru-RU" dirty="0" err="1"/>
              <a:t>превози</a:t>
            </a:r>
            <a:r>
              <a:rPr lang="ru-RU" dirty="0"/>
              <a:t> не </a:t>
            </a:r>
            <a:r>
              <a:rPr lang="ru-RU" dirty="0" err="1"/>
              <a:t>печели</a:t>
            </a:r>
            <a:r>
              <a:rPr lang="ru-RU" dirty="0"/>
              <a:t> </a:t>
            </a:r>
            <a:r>
              <a:rPr lang="ru-RU" dirty="0" err="1"/>
              <a:t>процедурата</a:t>
            </a:r>
            <a:r>
              <a:rPr lang="ru-RU" dirty="0"/>
              <a:t> и </a:t>
            </a:r>
            <a:r>
              <a:rPr lang="ru-RU" dirty="0" err="1"/>
              <a:t>съдбата</a:t>
            </a:r>
            <a:r>
              <a:rPr lang="ru-RU" dirty="0"/>
              <a:t> </a:t>
            </a:r>
            <a:r>
              <a:rPr lang="ru-RU" dirty="0" err="1"/>
              <a:t>му</a:t>
            </a:r>
            <a:r>
              <a:rPr lang="ru-RU" dirty="0"/>
              <a:t> от 01.01.2025 година е неизвестна!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737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A5E6A097-3EAF-41A5-9CDD-968D01726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Сценарии три 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1FFD8A0E-4D95-49A0-969D-5188DC3DC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err="1"/>
              <a:t>Третия</a:t>
            </a:r>
            <a:r>
              <a:rPr lang="ru-RU" dirty="0"/>
              <a:t> сценарии е Министерство на транспорта и </a:t>
            </a:r>
            <a:r>
              <a:rPr lang="ru-RU" dirty="0" err="1"/>
              <a:t>съобщенията</a:t>
            </a:r>
            <a:r>
              <a:rPr lang="ru-RU" dirty="0"/>
              <a:t> да </a:t>
            </a:r>
            <a:r>
              <a:rPr lang="ru-RU" dirty="0" err="1"/>
              <a:t>обособи</a:t>
            </a:r>
            <a:r>
              <a:rPr lang="ru-RU" dirty="0"/>
              <a:t> </a:t>
            </a:r>
            <a:r>
              <a:rPr lang="ru-RU" dirty="0" err="1"/>
              <a:t>няколко</a:t>
            </a:r>
            <a:r>
              <a:rPr lang="ru-RU" dirty="0"/>
              <a:t> лота (до 10 </a:t>
            </a:r>
            <a:r>
              <a:rPr lang="ru-RU" dirty="0" err="1"/>
              <a:t>броя</a:t>
            </a:r>
            <a:r>
              <a:rPr lang="ru-RU" dirty="0"/>
              <a:t>) </a:t>
            </a:r>
            <a:r>
              <a:rPr lang="ru-RU" dirty="0" err="1"/>
              <a:t>разделяйки</a:t>
            </a:r>
            <a:r>
              <a:rPr lang="ru-RU" dirty="0"/>
              <a:t> </a:t>
            </a:r>
            <a:r>
              <a:rPr lang="ru-RU" dirty="0" err="1"/>
              <a:t>мрежата</a:t>
            </a:r>
            <a:r>
              <a:rPr lang="ru-RU" dirty="0"/>
              <a:t> на части и </a:t>
            </a:r>
            <a:r>
              <a:rPr lang="ru-RU" dirty="0" err="1"/>
              <a:t>давайки</a:t>
            </a:r>
            <a:r>
              <a:rPr lang="ru-RU" dirty="0"/>
              <a:t> </a:t>
            </a:r>
            <a:r>
              <a:rPr lang="ru-RU" dirty="0" err="1"/>
              <a:t>възможност</a:t>
            </a:r>
            <a:r>
              <a:rPr lang="ru-RU" dirty="0"/>
              <a:t> </a:t>
            </a:r>
            <a:r>
              <a:rPr lang="ru-RU" dirty="0" err="1"/>
              <a:t>различни</a:t>
            </a:r>
            <a:r>
              <a:rPr lang="ru-RU" dirty="0"/>
              <a:t> </a:t>
            </a:r>
            <a:r>
              <a:rPr lang="ru-RU" dirty="0" err="1"/>
              <a:t>превозвачи</a:t>
            </a:r>
            <a:r>
              <a:rPr lang="ru-RU" dirty="0"/>
              <a:t> да </a:t>
            </a:r>
            <a:r>
              <a:rPr lang="ru-RU" dirty="0" err="1"/>
              <a:t>участват</a:t>
            </a:r>
            <a:r>
              <a:rPr lang="ru-RU" dirty="0"/>
              <a:t> в </a:t>
            </a:r>
            <a:r>
              <a:rPr lang="ru-RU" dirty="0" err="1"/>
              <a:t>надпреварата</a:t>
            </a:r>
            <a:r>
              <a:rPr lang="ru-RU" dirty="0"/>
              <a:t>. </a:t>
            </a:r>
            <a:r>
              <a:rPr lang="ru-RU" dirty="0" err="1"/>
              <a:t>Следователно</a:t>
            </a:r>
            <a:r>
              <a:rPr lang="ru-RU" dirty="0"/>
              <a:t> за да се </a:t>
            </a:r>
            <a:r>
              <a:rPr lang="ru-RU" dirty="0" err="1"/>
              <a:t>избегне</a:t>
            </a:r>
            <a:r>
              <a:rPr lang="ru-RU" dirty="0"/>
              <a:t> фактора „</a:t>
            </a:r>
            <a:r>
              <a:rPr lang="ru-RU" dirty="0" err="1"/>
              <a:t>печеливши</a:t>
            </a:r>
            <a:r>
              <a:rPr lang="ru-RU" dirty="0"/>
              <a:t> и </a:t>
            </a:r>
            <a:r>
              <a:rPr lang="ru-RU" dirty="0" err="1"/>
              <a:t>губещи</a:t>
            </a:r>
            <a:r>
              <a:rPr lang="ru-RU" dirty="0"/>
              <a:t> линии“ всяка линия или </a:t>
            </a:r>
            <a:r>
              <a:rPr lang="ru-RU" dirty="0" err="1"/>
              <a:t>участък</a:t>
            </a:r>
            <a:r>
              <a:rPr lang="ru-RU" dirty="0"/>
              <a:t> от </a:t>
            </a:r>
            <a:r>
              <a:rPr lang="ru-RU" dirty="0" err="1"/>
              <a:t>нея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да се </a:t>
            </a:r>
            <a:r>
              <a:rPr lang="ru-RU" dirty="0" err="1"/>
              <a:t>квалифицира</a:t>
            </a:r>
            <a:r>
              <a:rPr lang="ru-RU" dirty="0"/>
              <a:t> с различен </a:t>
            </a:r>
            <a:r>
              <a:rPr lang="ru-RU" dirty="0" err="1"/>
              <a:t>коефициент</a:t>
            </a:r>
            <a:r>
              <a:rPr lang="ru-RU" dirty="0"/>
              <a:t> на база </a:t>
            </a:r>
            <a:r>
              <a:rPr lang="ru-RU" dirty="0" err="1"/>
              <a:t>текущ</a:t>
            </a:r>
            <a:r>
              <a:rPr lang="ru-RU" dirty="0"/>
              <a:t> и потенциал за </a:t>
            </a:r>
            <a:r>
              <a:rPr lang="ru-RU" dirty="0" err="1"/>
              <a:t>бъдещ</a:t>
            </a:r>
            <a:r>
              <a:rPr lang="ru-RU" dirty="0"/>
              <a:t> </a:t>
            </a:r>
            <a:r>
              <a:rPr lang="ru-RU" dirty="0" err="1"/>
              <a:t>пътникопоток</a:t>
            </a:r>
            <a:r>
              <a:rPr lang="ru-RU" dirty="0"/>
              <a:t>. Например София – </a:t>
            </a:r>
            <a:r>
              <a:rPr lang="ru-RU" dirty="0" err="1"/>
              <a:t>Перник</a:t>
            </a:r>
            <a:r>
              <a:rPr lang="ru-RU" dirty="0"/>
              <a:t> </a:t>
            </a:r>
            <a:r>
              <a:rPr lang="ru-RU" dirty="0" err="1"/>
              <a:t>коефициент</a:t>
            </a:r>
            <a:r>
              <a:rPr lang="ru-RU" dirty="0"/>
              <a:t> 1, </a:t>
            </a:r>
            <a:r>
              <a:rPr lang="ru-RU" dirty="0" err="1"/>
              <a:t>Перник</a:t>
            </a:r>
            <a:r>
              <a:rPr lang="ru-RU" dirty="0"/>
              <a:t> – </a:t>
            </a:r>
            <a:r>
              <a:rPr lang="ru-RU" dirty="0" err="1"/>
              <a:t>Радомир</a:t>
            </a:r>
            <a:r>
              <a:rPr lang="ru-RU" dirty="0"/>
              <a:t> </a:t>
            </a:r>
            <a:r>
              <a:rPr lang="ru-RU" dirty="0" err="1"/>
              <a:t>коефициент</a:t>
            </a:r>
            <a:r>
              <a:rPr lang="ru-RU" dirty="0"/>
              <a:t> 2, </a:t>
            </a:r>
            <a:r>
              <a:rPr lang="ru-RU" dirty="0" err="1"/>
              <a:t>Радомир</a:t>
            </a:r>
            <a:r>
              <a:rPr lang="ru-RU" dirty="0"/>
              <a:t> – </a:t>
            </a:r>
            <a:r>
              <a:rPr lang="ru-RU" dirty="0" err="1"/>
              <a:t>Кюстендил</a:t>
            </a:r>
            <a:r>
              <a:rPr lang="ru-RU" dirty="0"/>
              <a:t> </a:t>
            </a:r>
            <a:r>
              <a:rPr lang="ru-RU" dirty="0" err="1"/>
              <a:t>коефициент</a:t>
            </a:r>
            <a:r>
              <a:rPr lang="ru-RU" dirty="0"/>
              <a:t> 4 и </a:t>
            </a:r>
            <a:r>
              <a:rPr lang="ru-RU" dirty="0" err="1"/>
              <a:t>Кюстендил</a:t>
            </a:r>
            <a:r>
              <a:rPr lang="ru-RU" dirty="0"/>
              <a:t> – </a:t>
            </a:r>
            <a:r>
              <a:rPr lang="ru-RU" dirty="0" err="1"/>
              <a:t>Гюешево</a:t>
            </a:r>
            <a:r>
              <a:rPr lang="ru-RU" dirty="0"/>
              <a:t> </a:t>
            </a:r>
            <a:r>
              <a:rPr lang="ru-RU" dirty="0" err="1"/>
              <a:t>коефициент</a:t>
            </a:r>
            <a:r>
              <a:rPr lang="ru-RU" dirty="0"/>
              <a:t> 7. От тук </a:t>
            </a:r>
            <a:r>
              <a:rPr lang="ru-RU" dirty="0" err="1"/>
              <a:t>следва</a:t>
            </a:r>
            <a:r>
              <a:rPr lang="ru-RU" dirty="0"/>
              <a:t> че </a:t>
            </a:r>
            <a:r>
              <a:rPr lang="ru-RU" dirty="0" err="1"/>
              <a:t>България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да имам </a:t>
            </a:r>
            <a:r>
              <a:rPr lang="ru-RU" dirty="0" err="1"/>
              <a:t>поне</a:t>
            </a:r>
            <a:r>
              <a:rPr lang="ru-RU" dirty="0"/>
              <a:t> два </a:t>
            </a:r>
            <a:r>
              <a:rPr lang="ru-RU" dirty="0" err="1"/>
              <a:t>превозвача</a:t>
            </a:r>
            <a:r>
              <a:rPr lang="ru-RU" dirty="0"/>
              <a:t> </a:t>
            </a:r>
            <a:r>
              <a:rPr lang="ru-RU" dirty="0" err="1"/>
              <a:t>финансирани</a:t>
            </a:r>
            <a:r>
              <a:rPr lang="ru-RU" dirty="0"/>
              <a:t> от </a:t>
            </a:r>
            <a:r>
              <a:rPr lang="ru-RU" dirty="0" err="1"/>
              <a:t>държавата</a:t>
            </a:r>
            <a:r>
              <a:rPr lang="ru-RU" dirty="0"/>
              <a:t> за </a:t>
            </a:r>
            <a:r>
              <a:rPr lang="ru-RU" dirty="0" err="1"/>
              <a:t>следващите</a:t>
            </a:r>
            <a:r>
              <a:rPr lang="ru-RU" dirty="0"/>
              <a:t> 15 </a:t>
            </a:r>
            <a:r>
              <a:rPr lang="ru-RU" dirty="0" err="1"/>
              <a:t>години</a:t>
            </a:r>
            <a:r>
              <a:rPr lang="ru-RU" dirty="0"/>
              <a:t>. БДЖ – </a:t>
            </a:r>
            <a:r>
              <a:rPr lang="ru-RU" dirty="0" err="1"/>
              <a:t>Пътнически</a:t>
            </a:r>
            <a:r>
              <a:rPr lang="ru-RU" dirty="0"/>
              <a:t> </a:t>
            </a:r>
            <a:r>
              <a:rPr lang="ru-RU" dirty="0" err="1"/>
              <a:t>превози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загуби </a:t>
            </a:r>
            <a:r>
              <a:rPr lang="ru-RU" dirty="0" err="1"/>
              <a:t>господстващото</a:t>
            </a:r>
            <a:r>
              <a:rPr lang="ru-RU" dirty="0"/>
              <a:t> си положение в </a:t>
            </a:r>
            <a:r>
              <a:rPr lang="ru-RU" dirty="0" err="1"/>
              <a:t>превоза</a:t>
            </a:r>
            <a:r>
              <a:rPr lang="ru-RU" dirty="0"/>
              <a:t> на </a:t>
            </a:r>
            <a:r>
              <a:rPr lang="ru-RU" dirty="0" err="1"/>
              <a:t>пътници</a:t>
            </a:r>
            <a:r>
              <a:rPr lang="ru-RU" dirty="0"/>
              <a:t> в </a:t>
            </a:r>
            <a:r>
              <a:rPr lang="ru-RU" dirty="0" err="1"/>
              <a:t>страната</a:t>
            </a:r>
            <a:r>
              <a:rPr lang="ru-RU" dirty="0"/>
              <a:t>, но </a:t>
            </a:r>
            <a:r>
              <a:rPr lang="ru-RU" dirty="0" err="1"/>
              <a:t>въпреки</a:t>
            </a:r>
            <a:r>
              <a:rPr lang="ru-RU" dirty="0"/>
              <a:t> </a:t>
            </a:r>
            <a:r>
              <a:rPr lang="ru-RU" dirty="0" err="1"/>
              <a:t>това</a:t>
            </a:r>
            <a:r>
              <a:rPr lang="ru-RU" dirty="0"/>
              <a:t> </a:t>
            </a:r>
            <a:r>
              <a:rPr lang="ru-RU" dirty="0" err="1"/>
              <a:t>има</a:t>
            </a:r>
            <a:r>
              <a:rPr lang="ru-RU" dirty="0"/>
              <a:t> </a:t>
            </a:r>
            <a:r>
              <a:rPr lang="ru-RU" dirty="0" err="1"/>
              <a:t>сериозни</a:t>
            </a:r>
            <a:r>
              <a:rPr lang="ru-RU" dirty="0"/>
              <a:t> </a:t>
            </a:r>
            <a:r>
              <a:rPr lang="ru-RU" dirty="0" err="1"/>
              <a:t>шансове</a:t>
            </a:r>
            <a:r>
              <a:rPr lang="ru-RU" dirty="0"/>
              <a:t> да </a:t>
            </a:r>
            <a:r>
              <a:rPr lang="ru-RU" dirty="0" err="1"/>
              <a:t>спечели</a:t>
            </a:r>
            <a:r>
              <a:rPr lang="ru-RU" dirty="0"/>
              <a:t> </a:t>
            </a:r>
            <a:r>
              <a:rPr lang="ru-RU" dirty="0" err="1"/>
              <a:t>поне</a:t>
            </a:r>
            <a:r>
              <a:rPr lang="ru-RU" dirty="0"/>
              <a:t> един от </a:t>
            </a:r>
            <a:r>
              <a:rPr lang="ru-RU" dirty="0" err="1"/>
              <a:t>лотовете</a:t>
            </a:r>
            <a:r>
              <a:rPr lang="ru-RU" dirty="0"/>
              <a:t> и </a:t>
            </a:r>
            <a:r>
              <a:rPr lang="ru-RU" dirty="0" err="1"/>
              <a:t>така</a:t>
            </a:r>
            <a:r>
              <a:rPr lang="ru-RU" dirty="0"/>
              <a:t> да </a:t>
            </a:r>
            <a:r>
              <a:rPr lang="ru-RU" dirty="0" err="1"/>
              <a:t>продължи</a:t>
            </a:r>
            <a:r>
              <a:rPr lang="ru-RU" dirty="0"/>
              <a:t> да </a:t>
            </a:r>
            <a:r>
              <a:rPr lang="ru-RU" dirty="0" err="1"/>
              <a:t>съществува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372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4D0BE0C3-1D45-4653-AD38-46E810DED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ДОПУ 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290415C1-7A64-4C9F-9E9A-C4E1CB7F8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/>
              <a:t>ДОПУ за 5 </a:t>
            </a:r>
            <a:r>
              <a:rPr lang="ru-RU" dirty="0" err="1"/>
              <a:t>години</a:t>
            </a:r>
            <a:endParaRPr lang="ru-RU" dirty="0"/>
          </a:p>
          <a:p>
            <a:pPr algn="just"/>
            <a:r>
              <a:rPr lang="ru-RU" dirty="0"/>
              <a:t>ДОПУ с под вариант 85% + 5% + 5% + 5% 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При реализация на </a:t>
            </a:r>
            <a:r>
              <a:rPr lang="ru-RU" dirty="0" err="1"/>
              <a:t>втори</a:t>
            </a:r>
            <a:r>
              <a:rPr lang="ru-RU" dirty="0"/>
              <a:t> или трети сценарии неизбежно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има</a:t>
            </a:r>
            <a:r>
              <a:rPr lang="ru-RU" dirty="0"/>
              <a:t> </a:t>
            </a:r>
            <a:r>
              <a:rPr lang="ru-RU" dirty="0" err="1"/>
              <a:t>протести</a:t>
            </a:r>
            <a:r>
              <a:rPr lang="ru-RU" dirty="0"/>
              <a:t> от страна на служители на БДЖ – </a:t>
            </a:r>
            <a:r>
              <a:rPr lang="ru-RU" dirty="0" err="1"/>
              <a:t>Пътнически</a:t>
            </a:r>
            <a:r>
              <a:rPr lang="ru-RU" dirty="0"/>
              <a:t> </a:t>
            </a:r>
            <a:r>
              <a:rPr lang="ru-RU" dirty="0" err="1"/>
              <a:t>превози</a:t>
            </a:r>
            <a:r>
              <a:rPr lang="ru-RU" dirty="0"/>
              <a:t>, а те ника не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малко</a:t>
            </a:r>
            <a:r>
              <a:rPr lang="ru-RU" dirty="0"/>
              <a:t> в </a:t>
            </a:r>
            <a:r>
              <a:rPr lang="ru-RU" dirty="0" err="1"/>
              <a:t>порядъка</a:t>
            </a:r>
            <a:r>
              <a:rPr lang="ru-RU" dirty="0"/>
              <a:t> 6500 - 7000 души.</a:t>
            </a:r>
          </a:p>
          <a:p>
            <a:pPr algn="just"/>
            <a:r>
              <a:rPr lang="ru-RU" dirty="0" err="1"/>
              <a:t>Процедурата</a:t>
            </a:r>
            <a:r>
              <a:rPr lang="ru-RU" dirty="0"/>
              <a:t> </a:t>
            </a:r>
            <a:r>
              <a:rPr lang="ru-RU" dirty="0" err="1"/>
              <a:t>следва</a:t>
            </a:r>
            <a:r>
              <a:rPr lang="ru-RU" dirty="0"/>
              <a:t> да е честна и </a:t>
            </a:r>
            <a:r>
              <a:rPr lang="ru-RU" dirty="0" err="1"/>
              <a:t>напълно</a:t>
            </a:r>
            <a:r>
              <a:rPr lang="ru-RU" dirty="0"/>
              <a:t> прозрачна, </a:t>
            </a:r>
            <a:r>
              <a:rPr lang="ru-RU" dirty="0" err="1"/>
              <a:t>ако</a:t>
            </a:r>
            <a:r>
              <a:rPr lang="ru-RU" dirty="0"/>
              <a:t> не е </a:t>
            </a:r>
            <a:r>
              <a:rPr lang="ru-RU" dirty="0" err="1"/>
              <a:t>достатъчно</a:t>
            </a:r>
            <a:r>
              <a:rPr lang="ru-RU" dirty="0"/>
              <a:t> и </a:t>
            </a:r>
            <a:r>
              <a:rPr lang="ru-RU" dirty="0" err="1"/>
              <a:t>новия</a:t>
            </a:r>
            <a:r>
              <a:rPr lang="ru-RU" dirty="0"/>
              <a:t> </a:t>
            </a:r>
            <a:r>
              <a:rPr lang="ru-RU" dirty="0" err="1"/>
              <a:t>превозвач</a:t>
            </a:r>
            <a:r>
              <a:rPr lang="ru-RU" dirty="0"/>
              <a:t> се </a:t>
            </a:r>
            <a:r>
              <a:rPr lang="ru-RU" dirty="0" err="1"/>
              <a:t>избере</a:t>
            </a:r>
            <a:r>
              <a:rPr lang="ru-RU" dirty="0"/>
              <a:t> по </a:t>
            </a:r>
            <a:r>
              <a:rPr lang="ru-RU" dirty="0" err="1"/>
              <a:t>съмнителни</a:t>
            </a:r>
            <a:r>
              <a:rPr lang="ru-RU" dirty="0"/>
              <a:t> критерии, то </a:t>
            </a:r>
            <a:r>
              <a:rPr lang="ru-RU" dirty="0" err="1"/>
              <a:t>ще</a:t>
            </a:r>
            <a:r>
              <a:rPr lang="ru-RU" dirty="0"/>
              <a:t> се </a:t>
            </a:r>
            <a:r>
              <a:rPr lang="ru-RU" dirty="0" err="1"/>
              <a:t>задейства</a:t>
            </a:r>
            <a:r>
              <a:rPr lang="ru-RU" dirty="0"/>
              <a:t> ГД Конкуренция </a:t>
            </a:r>
            <a:r>
              <a:rPr lang="ru-RU" dirty="0" err="1"/>
              <a:t>към</a:t>
            </a:r>
            <a:r>
              <a:rPr lang="ru-RU" dirty="0"/>
              <a:t> ЕК!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116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CBB75F59-D50C-449F-B603-6CE9AF389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Четвърти сценарии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1C1D4698-765B-422D-BADD-66A2BF502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bg-BG" sz="5400" dirty="0"/>
          </a:p>
          <a:p>
            <a:pPr marL="0" indent="0" algn="ctr">
              <a:buNone/>
            </a:pPr>
            <a:r>
              <a:rPr lang="bg-BG" sz="96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?</a:t>
            </a:r>
          </a:p>
          <a:p>
            <a:pPr marL="0" indent="0" algn="ctr">
              <a:buNone/>
            </a:pP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748030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254CCB73-68C2-4B8C-8CC9-A2EFCB273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2"/>
            <a:ext cx="10772775" cy="4607039"/>
          </a:xfrm>
        </p:spPr>
        <p:txBody>
          <a:bodyPr/>
          <a:lstStyle/>
          <a:p>
            <a:r>
              <a:rPr lang="bg-BG" dirty="0"/>
              <a:t>Благодаря за вниманието!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B901ECEB-CA0C-4A97-A6B8-B51AE3E0B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063712"/>
      </p:ext>
    </p:extLst>
  </p:cSld>
  <p:clrMapOvr>
    <a:masterClrMapping/>
  </p:clrMapOvr>
</p:sld>
</file>

<file path=ppt/theme/theme1.xml><?xml version="1.0" encoding="utf-8"?>
<a:theme xmlns:a="http://schemas.openxmlformats.org/drawingml/2006/main" name="Столичен">
  <a:themeElements>
    <a:clrScheme name="Столичен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Столичен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оличен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Столичен</Template>
  <TotalTime>228</TotalTime>
  <Words>541</Words>
  <Application>Microsoft Office PowerPoint</Application>
  <PresentationFormat>Широк екран</PresentationFormat>
  <Paragraphs>30</Paragraphs>
  <Slides>8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8</vt:i4>
      </vt:variant>
    </vt:vector>
  </HeadingPairs>
  <TitlesOfParts>
    <vt:vector size="12" baseType="lpstr">
      <vt:lpstr>Arial</vt:lpstr>
      <vt:lpstr>Calibri Light</vt:lpstr>
      <vt:lpstr>Times New Roman</vt:lpstr>
      <vt:lpstr>Столичен</vt:lpstr>
      <vt:lpstr>ДОПУ и бъдещето на БДЖ – ПП</vt:lpstr>
      <vt:lpstr>ДОПУ и процедурата</vt:lpstr>
      <vt:lpstr>Сценарии едно</vt:lpstr>
      <vt:lpstr>Сценарии две</vt:lpstr>
      <vt:lpstr>Сценарии три </vt:lpstr>
      <vt:lpstr>ДОПУ </vt:lpstr>
      <vt:lpstr>Четвърти сценарии</vt:lpstr>
      <vt:lpstr>Благодаря за вниманието!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ДОПУ и бъдещето на БДЖ – ПП</dc:title>
  <dc:creator>Luke Luke</dc:creator>
  <cp:lastModifiedBy>Luke Luke</cp:lastModifiedBy>
  <cp:revision>9</cp:revision>
  <dcterms:created xsi:type="dcterms:W3CDTF">2023-09-29T11:20:19Z</dcterms:created>
  <dcterms:modified xsi:type="dcterms:W3CDTF">2023-10-14T09:58:21Z</dcterms:modified>
</cp:coreProperties>
</file>