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4D119-4F8D-4114-BD28-D2205B4061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79F8-27FB-4DE9-BDCF-30E148F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79F8-27FB-4DE9-BDCF-30E148F518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79F8-27FB-4DE9-BDCF-30E148F518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79F8-27FB-4DE9-BDCF-30E148F518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79F8-27FB-4DE9-BDCF-30E148F518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1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79F8-27FB-4DE9-BDCF-30E148F518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1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79F8-27FB-4DE9-BDCF-30E148F518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F0E1-51DE-42C0-ADF0-356E9D3E61BA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D2D-F500-46CD-B7DA-F857F833F93D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6DFC-98C1-4753-9471-1B95CC2A941E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02B0-2207-496F-84BB-751ABF079CC3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79DA-68D9-4BBC-8DC0-4C8F2FDF4F23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9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4CFF-5848-479C-B1A5-1E125F377067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F9E6-8528-4405-8A7A-E360E666933F}" type="datetime1">
              <a:rPr lang="en-US" smtClean="0"/>
              <a:t>11/17/2022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2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3F0E-F41B-49C1-81EE-11730877AAB7}" type="datetime1">
              <a:rPr lang="en-US" smtClean="0"/>
              <a:t>11/17/2022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9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B20A-EEEC-4CB1-A9C1-829ECB025E03}" type="datetime1">
              <a:rPr lang="en-US" smtClean="0"/>
              <a:t>11/17/2022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BEB9-B790-438D-901D-A78179BDD3A8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8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C60A-956D-4B0E-8C39-0D79FAE8FE06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E851-3C7F-4C9C-B5ED-4C242C7CEA22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B803-8D15-4ECB-80F3-185F87224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Студентски проекти на леки самолети в катедра „Въздушен транспорт“ на</a:t>
            </a:r>
            <a:br>
              <a:rPr lang="bg-BG" sz="3600" dirty="0" smtClean="0">
                <a:solidFill>
                  <a:schemeClr val="bg1"/>
                </a:solidFill>
              </a:rPr>
            </a:br>
            <a:r>
              <a:rPr lang="bg-BG" sz="3600" dirty="0" smtClean="0">
                <a:solidFill>
                  <a:schemeClr val="bg1"/>
                </a:solidFill>
              </a:rPr>
              <a:t>Технически университет - София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4611329"/>
            <a:ext cx="9144000" cy="2110146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ас. инж. Преслав Георгиев</a:t>
            </a:r>
          </a:p>
          <a:p>
            <a:r>
              <a:rPr lang="bg-BG" dirty="0">
                <a:solidFill>
                  <a:schemeClr val="bg1"/>
                </a:solidFill>
              </a:rPr>
              <a:t>к</a:t>
            </a:r>
            <a:r>
              <a:rPr lang="bg-BG" dirty="0" smtClean="0">
                <a:solidFill>
                  <a:schemeClr val="bg1"/>
                </a:solidFill>
              </a:rPr>
              <a:t>атедра „Въздушен транспорт“</a:t>
            </a:r>
          </a:p>
          <a:p>
            <a:endParaRPr lang="bg-BG" dirty="0">
              <a:solidFill>
                <a:schemeClr val="bg1"/>
              </a:solidFill>
            </a:endParaRPr>
          </a:p>
          <a:p>
            <a:r>
              <a:rPr lang="bg-BG" sz="1600" dirty="0" smtClean="0">
                <a:solidFill>
                  <a:schemeClr val="bg1"/>
                </a:solidFill>
              </a:rPr>
              <a:t>17.11.2022 г.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61755" y="1401300"/>
            <a:ext cx="9535973" cy="568621"/>
          </a:xfrm>
        </p:spPr>
        <p:txBody>
          <a:bodyPr>
            <a:normAutofit fontScale="90000"/>
          </a:bodyPr>
          <a:lstStyle/>
          <a:p>
            <a:pPr algn="l"/>
            <a:r>
              <a:rPr lang="bg-BG" sz="3600" dirty="0" smtClean="0">
                <a:solidFill>
                  <a:schemeClr val="bg1"/>
                </a:solidFill>
              </a:rPr>
              <a:t>Заключение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61755" y="2132088"/>
            <a:ext cx="3292490" cy="4001729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chemeClr val="bg1"/>
                </a:solidFill>
              </a:rPr>
              <a:t>Представените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работи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са</a:t>
            </a:r>
            <a:r>
              <a:rPr lang="ru-RU" sz="2000" dirty="0" smtClean="0">
                <a:solidFill>
                  <a:schemeClr val="bg1"/>
                </a:solidFill>
              </a:rPr>
              <a:t> добра основа за </a:t>
            </a:r>
            <a:r>
              <a:rPr lang="ru-RU" sz="2000" dirty="0" err="1" smtClean="0">
                <a:solidFill>
                  <a:schemeClr val="bg1"/>
                </a:solidFill>
              </a:rPr>
              <a:t>продължаване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разработките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практическа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посока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като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следваща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стъпка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да </a:t>
            </a:r>
            <a:r>
              <a:rPr lang="ru-RU" sz="2000" dirty="0" err="1" smtClean="0">
                <a:solidFill>
                  <a:schemeClr val="bg1"/>
                </a:solidFill>
              </a:rPr>
              <a:t>бъде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изследването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мащабни</a:t>
            </a:r>
            <a:r>
              <a:rPr lang="ru-RU" sz="2000" dirty="0" smtClean="0">
                <a:solidFill>
                  <a:schemeClr val="bg1"/>
                </a:solidFill>
              </a:rPr>
              <a:t> модели на </a:t>
            </a:r>
            <a:r>
              <a:rPr lang="ru-RU" sz="2000" dirty="0" err="1" smtClean="0">
                <a:solidFill>
                  <a:schemeClr val="bg1"/>
                </a:solidFill>
              </a:rPr>
              <a:t>съответните</a:t>
            </a:r>
            <a:r>
              <a:rPr lang="ru-RU" sz="2000" dirty="0" smtClean="0">
                <a:solidFill>
                  <a:schemeClr val="bg1"/>
                </a:solidFill>
              </a:rPr>
              <a:t> ЛА в </a:t>
            </a:r>
            <a:r>
              <a:rPr lang="ru-RU" sz="2000" dirty="0" err="1" smtClean="0">
                <a:solidFill>
                  <a:schemeClr val="bg1"/>
                </a:solidFill>
              </a:rPr>
              <a:t>аеродинамичен</a:t>
            </a:r>
            <a:r>
              <a:rPr lang="ru-RU" sz="2000" dirty="0" smtClean="0">
                <a:solidFill>
                  <a:schemeClr val="bg1"/>
                </a:solidFill>
              </a:rPr>
              <a:t> канал.</a:t>
            </a:r>
            <a:endParaRPr lang="bg-BG" sz="2000" dirty="0" smtClean="0">
              <a:solidFill>
                <a:schemeClr val="bg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10</a:t>
            </a:fld>
            <a:endParaRPr lang="en-US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21" y="2063124"/>
            <a:ext cx="6317983" cy="4200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27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" y="1730476"/>
            <a:ext cx="12192000" cy="2143434"/>
          </a:xfrm>
        </p:spPr>
        <p:txBody>
          <a:bodyPr>
            <a:noAutofit/>
          </a:bodyPr>
          <a:lstStyle/>
          <a:p>
            <a:r>
              <a:rPr lang="bg-BG" sz="4400" dirty="0" smtClean="0">
                <a:solidFill>
                  <a:schemeClr val="bg1"/>
                </a:solidFill>
              </a:rPr>
              <a:t>Въпроси?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61755" y="1730477"/>
            <a:ext cx="9535973" cy="530942"/>
          </a:xfrm>
        </p:spPr>
        <p:txBody>
          <a:bodyPr>
            <a:normAutofit fontScale="90000"/>
          </a:bodyPr>
          <a:lstStyle/>
          <a:p>
            <a:pPr algn="l"/>
            <a:r>
              <a:rPr lang="bg-BG" sz="3600" dirty="0" smtClean="0">
                <a:solidFill>
                  <a:schemeClr val="bg1"/>
                </a:solidFill>
              </a:rPr>
              <a:t>Използвани източници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61755" y="2458065"/>
            <a:ext cx="10125910" cy="380508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[1] Fielding J. P., Graduate Aircraft Design Education, Cranfield University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[2] Lockett H. L, A Rapid Product Development Environment for Post-Graduate Student Aircraft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Design Projects, Cranfield University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[3] Sadraey M. H., AIRCRAFT DESIGN A System Engineering Approach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[4] Torenbeek E., Synthesis of subsonic airplane design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[5] </a:t>
            </a:r>
            <a:r>
              <a:rPr lang="ru-RU" sz="2000" dirty="0" smtClean="0">
                <a:solidFill>
                  <a:schemeClr val="bg1"/>
                </a:solidFill>
              </a:rPr>
              <a:t>Георгиев Пр., Тодоров П., </a:t>
            </a:r>
            <a:r>
              <a:rPr lang="ru-RU" sz="2000" dirty="0" err="1" smtClean="0">
                <a:solidFill>
                  <a:schemeClr val="bg1"/>
                </a:solidFill>
              </a:rPr>
              <a:t>Предварително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аеродинамично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проектиране</a:t>
            </a:r>
            <a:r>
              <a:rPr lang="ru-RU" sz="2000" dirty="0" smtClean="0">
                <a:solidFill>
                  <a:schemeClr val="bg1"/>
                </a:solidFill>
              </a:rPr>
              <a:t> на акробатичен самолет за обучение на </a:t>
            </a:r>
            <a:r>
              <a:rPr lang="ru-RU" sz="2000" dirty="0" err="1" smtClean="0">
                <a:solidFill>
                  <a:schemeClr val="bg1"/>
                </a:solidFill>
              </a:rPr>
              <a:t>пилоти</a:t>
            </a:r>
            <a:endParaRPr lang="bg-BG" sz="2000" dirty="0" smtClean="0">
              <a:solidFill>
                <a:schemeClr val="bg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61757" y="1730477"/>
            <a:ext cx="3401962" cy="530942"/>
          </a:xfrm>
        </p:spPr>
        <p:txBody>
          <a:bodyPr>
            <a:normAutofit fontScale="90000"/>
          </a:bodyPr>
          <a:lstStyle/>
          <a:p>
            <a:pPr algn="l"/>
            <a:r>
              <a:rPr lang="bg-BG" sz="3600" dirty="0" smtClean="0">
                <a:solidFill>
                  <a:schemeClr val="bg1"/>
                </a:solidFill>
              </a:rPr>
              <a:t>Съдържание: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61757" y="2467896"/>
            <a:ext cx="9144000" cy="268420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chemeClr val="bg1"/>
                </a:solidFill>
              </a:rPr>
              <a:t>Въведение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chemeClr val="bg1"/>
                </a:solidFill>
              </a:rPr>
              <a:t>Разглеждани проекти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chemeClr val="bg1"/>
                </a:solidFill>
              </a:rPr>
              <a:t>Лек самолет с носещо тяло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chemeClr val="bg1"/>
                </a:solidFill>
              </a:rPr>
              <a:t>Акробатичен самолет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chemeClr val="bg1"/>
                </a:solidFill>
              </a:rPr>
              <a:t>Заключение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61755" y="1730477"/>
            <a:ext cx="9535973" cy="530942"/>
          </a:xfrm>
        </p:spPr>
        <p:txBody>
          <a:bodyPr>
            <a:normAutofit fontScale="90000"/>
          </a:bodyPr>
          <a:lstStyle/>
          <a:p>
            <a:pPr algn="l"/>
            <a:r>
              <a:rPr lang="bg-BG" sz="3600" dirty="0" smtClean="0">
                <a:solidFill>
                  <a:schemeClr val="bg1"/>
                </a:solidFill>
              </a:rPr>
              <a:t>Въведение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61755" y="2668195"/>
            <a:ext cx="11423768" cy="2120114"/>
          </a:xfrm>
        </p:spPr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bg1"/>
                </a:solidFill>
              </a:rPr>
              <a:t>Защо проектирането от студенти на летателни апарати (ЛА) е важно и интересно: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</a:rPr>
              <a:t>с</a:t>
            </a:r>
            <a:r>
              <a:rPr lang="bg-BG" sz="2000" dirty="0" smtClean="0">
                <a:solidFill>
                  <a:schemeClr val="bg1"/>
                </a:solidFill>
              </a:rPr>
              <a:t>ъчетава в себе си различни дисциплини;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</a:rPr>
              <a:t>и</a:t>
            </a:r>
            <a:r>
              <a:rPr lang="bg-BG" sz="2000" dirty="0" smtClean="0">
                <a:solidFill>
                  <a:schemeClr val="bg1"/>
                </a:solidFill>
              </a:rPr>
              <a:t>зисква се тяхното задълбочено познаване;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</a:rPr>
              <a:t>у</a:t>
            </a:r>
            <a:r>
              <a:rPr lang="bg-BG" sz="2000" dirty="0" smtClean="0">
                <a:solidFill>
                  <a:schemeClr val="bg1"/>
                </a:solidFill>
              </a:rPr>
              <a:t>менията, придобити от тях, много добре подготвят студентите като бъдещи професионалисти.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61755" y="1730477"/>
            <a:ext cx="9535973" cy="530942"/>
          </a:xfrm>
        </p:spPr>
        <p:txBody>
          <a:bodyPr>
            <a:normAutofit fontScale="90000"/>
          </a:bodyPr>
          <a:lstStyle/>
          <a:p>
            <a:pPr algn="l"/>
            <a:r>
              <a:rPr lang="bg-BG" sz="3600" dirty="0" smtClean="0">
                <a:solidFill>
                  <a:schemeClr val="bg1"/>
                </a:solidFill>
              </a:rPr>
              <a:t>Разглеждани проекти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99342"/>
              </p:ext>
            </p:extLst>
          </p:nvPr>
        </p:nvGraphicFramePr>
        <p:xfrm>
          <a:off x="2032000" y="2666453"/>
          <a:ext cx="812800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358257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3822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„Предварително</a:t>
                      </a:r>
                      <a:r>
                        <a:rPr lang="bg-BG" baseline="0" dirty="0" smtClean="0"/>
                        <a:t> проектиране и симулационни изследвания на аеродинамичните характеристики на лек самолет с носещо тяло“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„Предварително проектиране на акробатичен самолет“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85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/>
                        <a:t>Изработена</a:t>
                      </a:r>
                      <a:r>
                        <a:rPr lang="bg-BG" baseline="0" dirty="0" smtClean="0"/>
                        <a:t> от: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/>
                        <a:t>Изработена</a:t>
                      </a:r>
                      <a:r>
                        <a:rPr lang="bg-BG" baseline="0" dirty="0" smtClean="0"/>
                        <a:t> от: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7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Илия Власаков и Марин Димитров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Петър</a:t>
                      </a:r>
                      <a:r>
                        <a:rPr lang="bg-BG" baseline="0" dirty="0" smtClean="0"/>
                        <a:t> Тодоров и Преслав Георгиев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8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/>
                        <a:t>Ръководител: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/>
                        <a:t>Ръководител: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гл. ас. д-р Владимир</a:t>
                      </a:r>
                      <a:r>
                        <a:rPr lang="bg-BG" baseline="0" dirty="0" smtClean="0"/>
                        <a:t> Сербезов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гл. ас. д-р Иван Димитров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4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2021 г.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2022 г.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671730"/>
                  </a:ext>
                </a:extLst>
              </a:tr>
            </a:tbl>
          </a:graphicData>
        </a:graphic>
      </p:graphicFrame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61755" y="1730477"/>
            <a:ext cx="9535973" cy="530942"/>
          </a:xfrm>
        </p:spPr>
        <p:txBody>
          <a:bodyPr>
            <a:normAutofit fontScale="90000"/>
          </a:bodyPr>
          <a:lstStyle/>
          <a:p>
            <a:pPr algn="l"/>
            <a:r>
              <a:rPr lang="bg-BG" sz="3600" dirty="0" smtClean="0">
                <a:solidFill>
                  <a:schemeClr val="bg1"/>
                </a:solidFill>
              </a:rPr>
              <a:t>Лек самолет с носещо тяло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05908" y="5913829"/>
            <a:ext cx="2971800" cy="486971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bg-BG" sz="2000" dirty="0" smtClean="0">
                <a:solidFill>
                  <a:schemeClr val="bg1"/>
                </a:solidFill>
              </a:rPr>
              <a:t>Фиг. 1 Разглеждани профили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8" y="2350899"/>
            <a:ext cx="2971800" cy="3473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04" y="2350899"/>
            <a:ext cx="4442785" cy="3473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86" y="2350899"/>
            <a:ext cx="4080040" cy="3473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одзаглавие 2"/>
          <p:cNvSpPr txBox="1">
            <a:spLocks/>
          </p:cNvSpPr>
          <p:nvPr/>
        </p:nvSpPr>
        <p:spPr>
          <a:xfrm>
            <a:off x="4819389" y="5904986"/>
            <a:ext cx="2971800" cy="48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2 Форма на тялото</a:t>
            </a:r>
            <a:endParaRPr lang="bg-BG" sz="1700" dirty="0">
              <a:solidFill>
                <a:schemeClr val="bg1"/>
              </a:solidFill>
            </a:endParaRPr>
          </a:p>
        </p:txBody>
      </p:sp>
      <p:sp>
        <p:nvSpPr>
          <p:cNvPr id="12" name="Подзаглавие 2"/>
          <p:cNvSpPr txBox="1">
            <a:spLocks/>
          </p:cNvSpPr>
          <p:nvPr/>
        </p:nvSpPr>
        <p:spPr>
          <a:xfrm>
            <a:off x="7961886" y="5913829"/>
            <a:ext cx="4080040" cy="48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3 ограничения на пилотската</a:t>
            </a:r>
            <a:endParaRPr lang="bg-BG" sz="1700" dirty="0">
              <a:solidFill>
                <a:schemeClr val="bg1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389239" y="5426857"/>
            <a:ext cx="4395019" cy="486971"/>
          </a:xfrm>
        </p:spPr>
        <p:txBody>
          <a:bodyPr>
            <a:normAutofit/>
          </a:bodyPr>
          <a:lstStyle/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</a:t>
            </a:r>
            <a:r>
              <a:rPr lang="en-US" sz="1700" dirty="0" smtClean="0">
                <a:solidFill>
                  <a:schemeClr val="bg1"/>
                </a:solidFill>
              </a:rPr>
              <a:t>4</a:t>
            </a:r>
            <a:r>
              <a:rPr lang="bg-BG" sz="1700" dirty="0" smtClean="0">
                <a:solidFill>
                  <a:schemeClr val="bg1"/>
                </a:solidFill>
              </a:rPr>
              <a:t> Първоначална форма на крилото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лавие 2"/>
          <p:cNvSpPr txBox="1">
            <a:spLocks/>
          </p:cNvSpPr>
          <p:nvPr/>
        </p:nvSpPr>
        <p:spPr>
          <a:xfrm>
            <a:off x="8190271" y="5426857"/>
            <a:ext cx="3896688" cy="486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5 Скоростно поле на трапецовидно крило с уинглети</a:t>
            </a:r>
            <a:endParaRPr lang="bg-BG" sz="1700" dirty="0">
              <a:solidFill>
                <a:schemeClr val="bg1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" y="1766005"/>
            <a:ext cx="6680211" cy="3618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51" y="1768865"/>
            <a:ext cx="5213741" cy="3618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Контейнер за номер на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742039" y="6099936"/>
            <a:ext cx="5848508" cy="486971"/>
          </a:xfrm>
        </p:spPr>
        <p:txBody>
          <a:bodyPr>
            <a:normAutofit/>
          </a:bodyPr>
          <a:lstStyle/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6 Разпределение на налягането по тялото и крилото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5" y="1485276"/>
            <a:ext cx="10950790" cy="4490336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61755" y="1730477"/>
            <a:ext cx="9535973" cy="530942"/>
          </a:xfrm>
        </p:spPr>
        <p:txBody>
          <a:bodyPr>
            <a:normAutofit fontScale="90000"/>
          </a:bodyPr>
          <a:lstStyle/>
          <a:p>
            <a:pPr algn="l"/>
            <a:r>
              <a:rPr lang="bg-BG" sz="3600" dirty="0" smtClean="0">
                <a:solidFill>
                  <a:schemeClr val="bg1"/>
                </a:solidFill>
              </a:rPr>
              <a:t>Акробатичен самолет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349910" y="5958348"/>
            <a:ext cx="4887368" cy="486971"/>
          </a:xfrm>
        </p:spPr>
        <p:txBody>
          <a:bodyPr>
            <a:normAutofit/>
          </a:bodyPr>
          <a:lstStyle/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7 Симетричен профил „</a:t>
            </a:r>
            <a:r>
              <a:rPr lang="en-US" sz="1700" dirty="0" smtClean="0">
                <a:solidFill>
                  <a:schemeClr val="bg1"/>
                </a:solidFill>
              </a:rPr>
              <a:t>Eppler </a:t>
            </a:r>
            <a:r>
              <a:rPr lang="bg-BG" sz="1700" dirty="0" smtClean="0">
                <a:solidFill>
                  <a:schemeClr val="bg1"/>
                </a:solidFill>
              </a:rPr>
              <a:t>“</a:t>
            </a:r>
            <a:r>
              <a:rPr lang="en-US" sz="1700" dirty="0" smtClean="0">
                <a:solidFill>
                  <a:schemeClr val="bg1"/>
                </a:solidFill>
              </a:rPr>
              <a:t> 475</a:t>
            </a:r>
            <a:endParaRPr lang="bg-BG" sz="1700" dirty="0" smtClean="0">
              <a:solidFill>
                <a:schemeClr val="bg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лавие 2"/>
          <p:cNvSpPr txBox="1">
            <a:spLocks/>
          </p:cNvSpPr>
          <p:nvPr/>
        </p:nvSpPr>
        <p:spPr>
          <a:xfrm>
            <a:off x="9050387" y="5958348"/>
            <a:ext cx="2971800" cy="486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8 Разпределение на налягането по профила</a:t>
            </a:r>
            <a:endParaRPr lang="bg-BG" sz="1700" dirty="0">
              <a:solidFill>
                <a:schemeClr val="bg1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8" y="2220806"/>
            <a:ext cx="7109310" cy="3737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59" y="2220805"/>
            <a:ext cx="4513528" cy="3737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Контейнер за номер н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658513" y="6352912"/>
            <a:ext cx="4395019" cy="486971"/>
          </a:xfrm>
        </p:spPr>
        <p:txBody>
          <a:bodyPr>
            <a:normAutofit/>
          </a:bodyPr>
          <a:lstStyle/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11 Скоростно поле около крилото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321"/>
          <a:stretch/>
        </p:blipFill>
        <p:spPr>
          <a:xfrm>
            <a:off x="561757" y="280096"/>
            <a:ext cx="2260102" cy="9565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0442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МЛАДЕЖКА</a:t>
            </a:r>
          </a:p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 КОНФЕРЕНЦИЯ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лавие 2"/>
          <p:cNvSpPr txBox="1">
            <a:spLocks/>
          </p:cNvSpPr>
          <p:nvPr/>
        </p:nvSpPr>
        <p:spPr>
          <a:xfrm>
            <a:off x="8156844" y="3421626"/>
            <a:ext cx="3896688" cy="35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10 Разположение на пилотите</a:t>
            </a:r>
            <a:endParaRPr lang="bg-BG" sz="1700" dirty="0">
              <a:solidFill>
                <a:schemeClr val="bg1"/>
              </a:solidFill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76" y="1356441"/>
            <a:ext cx="5523356" cy="2065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4" y="1356441"/>
            <a:ext cx="6161142" cy="4960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3" y="3836695"/>
            <a:ext cx="3597790" cy="2484855"/>
          </a:xfrm>
          <a:prstGeom prst="rect">
            <a:avLst/>
          </a:prstGeom>
        </p:spPr>
      </p:pic>
      <p:sp>
        <p:nvSpPr>
          <p:cNvPr id="12" name="Подзаглавие 2"/>
          <p:cNvSpPr txBox="1">
            <a:spLocks/>
          </p:cNvSpPr>
          <p:nvPr/>
        </p:nvSpPr>
        <p:spPr>
          <a:xfrm>
            <a:off x="2034047" y="6352911"/>
            <a:ext cx="4395019" cy="48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sz="1700" dirty="0" smtClean="0">
                <a:solidFill>
                  <a:schemeClr val="bg1"/>
                </a:solidFill>
              </a:rPr>
              <a:t>Фиг. 9 </a:t>
            </a:r>
            <a:r>
              <a:rPr lang="en-US" sz="1700" dirty="0" smtClean="0">
                <a:solidFill>
                  <a:schemeClr val="bg1"/>
                </a:solidFill>
              </a:rPr>
              <a:t>V-n </a:t>
            </a:r>
            <a:r>
              <a:rPr lang="bg-BG" sz="1700" dirty="0" smtClean="0">
                <a:solidFill>
                  <a:schemeClr val="bg1"/>
                </a:solidFill>
              </a:rPr>
              <a:t>диаграма</a:t>
            </a:r>
            <a:endParaRPr lang="bg-BG" sz="1700" dirty="0">
              <a:solidFill>
                <a:schemeClr val="bg1"/>
              </a:solidFill>
            </a:endParaRPr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B803-8D15-4ECB-80F3-185F87224E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Синьо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427</Words>
  <Application>Microsoft Office PowerPoint</Application>
  <PresentationFormat>Широк екран</PresentationFormat>
  <Paragraphs>94</Paragraphs>
  <Slides>12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на Office</vt:lpstr>
      <vt:lpstr>Студентски проекти на леки самолети в катедра „Въздушен транспорт“ на Технически университет - София</vt:lpstr>
      <vt:lpstr>Съдържание:</vt:lpstr>
      <vt:lpstr>Въведение</vt:lpstr>
      <vt:lpstr>Разглеждани проекти</vt:lpstr>
      <vt:lpstr>Лек самолет с носещо тяло</vt:lpstr>
      <vt:lpstr>Презентация на PowerPoint</vt:lpstr>
      <vt:lpstr>Презентация на PowerPoint</vt:lpstr>
      <vt:lpstr>Акробатичен самолет</vt:lpstr>
      <vt:lpstr>Презентация на PowerPoint</vt:lpstr>
      <vt:lpstr>Заключение</vt:lpstr>
      <vt:lpstr>Въпроси?</vt:lpstr>
      <vt:lpstr>Използвани източници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Prezentrasksjsns</dc:title>
  <dc:creator>Preslav Georgiev</dc:creator>
  <cp:lastModifiedBy>Preslav Georgiev</cp:lastModifiedBy>
  <cp:revision>22</cp:revision>
  <dcterms:created xsi:type="dcterms:W3CDTF">2022-11-17T10:07:38Z</dcterms:created>
  <dcterms:modified xsi:type="dcterms:W3CDTF">2022-11-17T11:30:23Z</dcterms:modified>
</cp:coreProperties>
</file>