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6" r:id="rId5"/>
    <p:sldId id="265" r:id="rId6"/>
    <p:sldId id="270" r:id="rId7"/>
    <p:sldId id="267" r:id="rId8"/>
    <p:sldId id="271" r:id="rId9"/>
    <p:sldId id="275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34"/>
    <a:srgbClr val="FCD134"/>
    <a:srgbClr val="A9C56B"/>
    <a:srgbClr val="0ED04A"/>
    <a:srgbClr val="3EF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4772" autoAdjust="0"/>
  </p:normalViewPr>
  <p:slideViewPr>
    <p:cSldViewPr snapToGrid="0">
      <p:cViewPr varScale="1">
        <p:scale>
          <a:sx n="57" d="100"/>
          <a:sy n="57" d="100"/>
        </p:scale>
        <p:origin x="501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1EBED85-1736-E5EC-905B-7388046B7B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anose="020B0603020202020204" pitchFamily="34" charset="0"/>
              </a:defRPr>
            </a:lvl1pPr>
          </a:lstStyle>
          <a:p>
            <a:endParaRPr lang="bg-BG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FE3663-394D-A5C4-E6B3-0B739608B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F3072A4E-870A-4E7D-93EA-E246AF31088B}" type="datetimeFigureOut">
              <a:rPr lang="bg-BG" altLang="en-US"/>
              <a:pPr/>
              <a:t>28.6.2022 г.</a:t>
            </a:fld>
            <a:endParaRPr lang="bg-BG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7A995ED-0BFD-1D22-ECDD-54D73E4A5C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788D93-5758-892D-4A48-789EEE4398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4F9C48E3-8E34-B265-CE43-7FF89DE01D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anose="020B0603020202020204" pitchFamily="34" charset="0"/>
              </a:defRPr>
            </a:lvl1pPr>
          </a:lstStyle>
          <a:p>
            <a:endParaRPr lang="bg-BG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FAFDFBB-D1F4-FC9B-67D8-20432CA48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982109A7-C986-4EA6-B3D2-2021D76451B7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173D01F-87C6-DDBB-EE37-C727D626F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BA1D53E-AD6F-EB21-250E-661622299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/>
              <a:t>История и развитие на наименованието </a:t>
            </a:r>
          </a:p>
          <a:p>
            <a:r>
              <a:rPr lang="bg-BG" altLang="en-US"/>
              <a:t>UAV – първоначално </a:t>
            </a:r>
          </a:p>
          <a:p>
            <a:r>
              <a:rPr lang="bg-BG" altLang="en-US"/>
              <a:t>RPAS  - ИКАО, различни нац ав. власти, континентална Европа</a:t>
            </a:r>
          </a:p>
          <a:p>
            <a:r>
              <a:rPr lang="en-US" altLang="en-US"/>
              <a:t>UA/UAS – </a:t>
            </a:r>
            <a:r>
              <a:rPr lang="bg-BG" altLang="en-US"/>
              <a:t>САЩ, </a:t>
            </a:r>
            <a:r>
              <a:rPr lang="en-US" altLang="en-US"/>
              <a:t>UK, =&gt; </a:t>
            </a:r>
            <a:r>
              <a:rPr lang="bg-BG" altLang="en-US"/>
              <a:t>законодателство в ЕС</a:t>
            </a:r>
          </a:p>
          <a:p>
            <a:r>
              <a:rPr lang="bg-BG" altLang="en-US"/>
              <a:t>Дрон – военен контекст, всекидневна употреба</a:t>
            </a:r>
          </a:p>
          <a:p>
            <a:r>
              <a:rPr lang="bg-BG" altLang="en-US"/>
              <a:t>„безпилотно въздухоплавателно средство“ означава всяко въздухоплавателно средство, което се управлява или е предназначено да се управлява самостоятелно или да бъде управлявано дистанционно, без на борда да има пилот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33871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bg-BG" altLang="en-US" dirty="0"/>
              <a:t>Ограничения, свързани с географските граници на експлоатационния обем, времевата рамка (ден/нощ) или времето на излагане, контролиращи от оператора. </a:t>
            </a:r>
          </a:p>
          <a:p>
            <a:pPr marL="228600" indent="-228600">
              <a:buAutoNum type="alphaLcParenR"/>
            </a:pPr>
            <a:r>
              <a:rPr lang="bg-BG" altLang="en-US" dirty="0"/>
              <a:t> не могат да бъдат контролирани от оператора, общи полетни правила (ясни схеми за координация, изисквания за видимост, кооперативни системи за идентификация) и общи структури на ВП (трасета, процедури по отлитане и долитане, УПВД и др.  </a:t>
            </a:r>
          </a:p>
        </p:txBody>
      </p:sp>
    </p:spTree>
    <p:extLst>
      <p:ext uri="{BB962C8B-B14F-4D97-AF65-F5344CB8AC3E}">
        <p14:creationId xmlns:p14="http://schemas.microsoft.com/office/powerpoint/2010/main" val="40196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79130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29674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51549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658372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73628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AEA0F98-1B12-69E1-2DB5-9F1FFB6B8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4020DBE-893E-6A65-8FA3-5755C3142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dirty="0"/>
              <a:t>60-70% ХЕМС в Германия не транспортира болен, такси за екипа, </a:t>
            </a:r>
            <a:endParaRPr lang="en-US" altLang="en-US" dirty="0"/>
          </a:p>
          <a:p>
            <a:r>
              <a:rPr lang="en-US" altLang="en-US" dirty="0"/>
              <a:t>Not noise but the sound of rescue </a:t>
            </a:r>
            <a:endParaRPr lang="bg-BG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C1F558D-9EE7-7591-9943-F75C5FCEF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6D6BEEB-0B7E-81C3-DE12-87A465F92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dirty="0"/>
              <a:t>До приемането на Регламент</a:t>
            </a:r>
            <a:r>
              <a:rPr lang="en-US" altLang="en-US" dirty="0"/>
              <a:t>11</a:t>
            </a:r>
            <a:r>
              <a:rPr lang="bg-BG" altLang="en-US" dirty="0"/>
              <a:t>3</a:t>
            </a:r>
            <a:r>
              <a:rPr lang="en-US" altLang="en-US" dirty="0"/>
              <a:t>9/2018</a:t>
            </a:r>
            <a:r>
              <a:rPr lang="bg-BG" altLang="en-US" dirty="0"/>
              <a:t> (11 </a:t>
            </a:r>
            <a:r>
              <a:rPr lang="bg-BG" altLang="en-US" dirty="0" err="1"/>
              <a:t>септ</a:t>
            </a:r>
            <a:r>
              <a:rPr lang="bg-BG" altLang="en-US" dirty="0"/>
              <a:t>) имаше фрагментирана регулаторна система като регулирането на БВС с максимална излетна маса по-малка от 150 кг попадаше в рамките на компетентност на държавите членки на ЕС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1BEFF86-45E6-21E7-9D6B-DDCECF709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9B40C2D-DB4B-E566-34D9-62BE26AF0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9A7-C986-4EA6-B3D2-2021D76451B7}" type="slidenum">
              <a:rPr lang="bg-BG" altLang="en-US" smtClean="0"/>
              <a:pPr/>
              <a:t>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6155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Характерното при специфичната категория е, че обхваща експлоатация с БЛС с по-висок риск, за която следва да се извършва изчерпателна оценка на риска, така че да се определи кои изисквания са необходими, за да се поддържа безопасността на експлоатацията.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Прилага се стандартизирана методология, разработена от „Обединените власти за изготвяне на правила по отношение на безпилотните системи (JARUS)”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 десет стъпки в подкрепа на SORA методологията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като основно SORA се фокусира върху оценката на наземния и въздушния риск.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g-BG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200" dirty="0">
                <a:effectLst/>
                <a:latin typeface="+mj-lt"/>
                <a:ea typeface="Times New Roman" panose="02020603050405020304" pitchFamily="18" charset="0"/>
              </a:rPr>
              <a:t>Основните характеристики на заявената дейност включват: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200" i="1" dirty="0">
                <a:effectLst/>
                <a:latin typeface="+mj-lt"/>
                <a:ea typeface="Times New Roman" panose="02020603050405020304" pitchFamily="18" charset="0"/>
              </a:rPr>
              <a:t>Изброяват се характеристиките на дейността, с цел да се определят присъщите рисковете, както и да се разработи Концепцията за опериране 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200" i="1" dirty="0" err="1">
                <a:effectLst/>
                <a:latin typeface="+mj-lt"/>
                <a:ea typeface="Times New Roman" panose="02020603050405020304" pitchFamily="18" charset="0"/>
              </a:rPr>
              <a:t>ConOps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</a:rPr>
              <a:t>)</a:t>
            </a:r>
            <a:r>
              <a:rPr lang="bg-BG" sz="1200" i="1" dirty="0">
                <a:effectLst/>
                <a:latin typeface="+mj-lt"/>
                <a:ea typeface="Times New Roman" panose="02020603050405020304" pitchFamily="18" charset="0"/>
              </a:rPr>
              <a:t> – VLOS/BVLOS, слабо/гъсто населена среда, множество от хора, използвана БЛС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bg-BG" sz="1200" i="1" dirty="0">
                <a:effectLst/>
                <a:latin typeface="+mj-lt"/>
                <a:ea typeface="Times New Roman" panose="02020603050405020304" pitchFamily="18" charset="0"/>
              </a:rPr>
              <a:t>контролирана наземна площ, резервиране на въздушно пространство</a:t>
            </a:r>
            <a:r>
              <a:rPr lang="en-US" sz="1200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bg-BG" sz="1200" i="1" dirty="0" err="1">
                <a:effectLst/>
                <a:latin typeface="+mj-lt"/>
                <a:ea typeface="Times New Roman" panose="02020603050405020304" pitchFamily="18" charset="0"/>
              </a:rPr>
              <a:t>макс</a:t>
            </a:r>
            <a:r>
              <a:rPr lang="bg-BG" sz="1200" i="1" dirty="0">
                <a:effectLst/>
                <a:latin typeface="+mj-lt"/>
                <a:ea typeface="Times New Roman" panose="02020603050405020304" pitchFamily="18" charset="0"/>
              </a:rPr>
              <a:t> височина на полета и др. 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76576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86756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8324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1E1DC9-98E1-CA84-0063-A0B52D828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C8CAE-519C-0C5B-F976-7FEDC49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7839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74" y="2078966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474" y="455864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3DCD-3F7B-806D-C889-D847FDD2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E013-E6CD-42C1-96D5-8F188E08E2EA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11D3-A696-B5D3-DAFE-40479256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FB60-ADAB-C14C-6B5A-6838B139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E1A0B-645D-4D31-A520-C89219518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78BD-28C7-1C8F-3167-D52199D0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EA1E8-8AD7-08A0-5647-ED41C62E64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789113"/>
            <a:ext cx="10515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A7890-8AAB-E3C0-E912-290E5C070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59238"/>
            <a:ext cx="10515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85FA-E3DE-7D89-53CF-520BA41B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CF55-A9FF-467B-BE14-96D10E7EDE80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19C0F-80E2-F31C-FF9A-3A2E7A8F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A93CF-4D7D-E3E6-F46B-565156DB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EC3A181-64C9-4E5C-B8E6-41E853401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2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22CC-51D7-33C6-7983-C558F15D4A3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B572-039B-99BC-7DC8-5346A537F9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789113"/>
            <a:ext cx="5181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C266F-DC4C-0DAC-3A2A-8777D123CAB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2200" y="1789113"/>
            <a:ext cx="5181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B7807-454E-0449-E4C3-5EBE0A31D1D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38200" y="4059238"/>
            <a:ext cx="5181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8509F-AF42-73E0-4021-4B5AD5A7B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059238"/>
            <a:ext cx="5181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B9B20-507F-96D2-0CD0-638C25E5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057C-5AE7-4BAE-8BB9-B3DBCB8134BF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B19B9-8CF2-C385-00F5-852CC3D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7E294-D753-9A6F-C7EA-3B79CAB1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5D22FE7-1004-44DD-8A46-AAC2F6E2F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38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F3C31-0A47-F90F-FAF4-5E1C9EFD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6C1B-FBDE-4774-8781-15BF6C22A140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D7A8-659B-D503-5DE6-15811A16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18AB6-BCE3-4368-E682-B65EC3F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CE9A4-0971-4E51-BBAF-DE26BFF50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6821-45AF-0F7B-221A-3FB9AB5B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A5B8-A168-41D1-A9FF-A7362B965652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3C50-A89C-CA3B-575E-96440E2E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431B-2326-6D72-5D42-62FA1821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0B67-CF69-4E6A-8683-AE527F2F1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72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5D594-C453-89F7-4F6C-95F6A1CB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BA71-FC34-43DB-9828-2F148C7EA3DF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7477D-CBB4-AFCD-BDA5-14E9A7DA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47A198-991F-F00F-F1AC-E5F4BF13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ACAB-618A-4A93-AB14-932520874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2EDC5-C333-B323-3E7F-F20D7B37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E083-8077-42D6-8073-E76866417D01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014836-EAF7-71BF-1542-81C01583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98368B-BC5B-5C4E-A03E-056A0DCD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0B54C-C341-4EDC-94F0-37BA578D8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9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60A225-007A-90AE-BED6-9B99BD82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C6C8-D042-417A-83D7-7AEA2C4E1601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029B8D-D948-1BC1-473F-40068651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EFD63F-D754-5143-7190-22AC1756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EE108-7E41-4F96-AB16-6453807B7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7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194800-D807-37E2-B8CE-63A12F38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1B92-DF39-4E63-AD11-DFC37DAF5657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C0C927-9103-BF68-DFCB-2495EA98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895DFB-F5F8-51E0-8FE2-2E75122B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81C85-A79E-4773-9CC3-7EE847BF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DC3DCB-17E9-C4FE-0BD4-7B6658F7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A70C-4EF8-4F58-9CF4-B9F43AA201BC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193AA-FD19-8F47-D0A4-B3A87906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9A7CC-92CC-EC67-2A16-F886B9EE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E7A7-C4FC-4784-BFA3-B50436BF3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5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8F03A3-FBFC-1406-F6A4-11873D14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5823-030D-4602-85C2-874901CCCE13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25E0F1-130D-62B3-9AE5-A11858F6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6CC3F8-E6D6-7782-0F54-A679C99D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1747-3AD4-4033-9551-3DB7C33F1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2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D3EC79-D1C0-BEDE-91C6-8F9C6EE09F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7E0C1E-CD2C-2B27-64CB-F34B7D2FD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789113"/>
            <a:ext cx="105156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73AFA-F9FD-11A2-7E06-D6492F252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D4EEDD-6267-46C7-B4A1-48B619E2F629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6D28-DB79-8D5E-5284-A3E3BE7F1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D9DF-AD7A-F07D-869E-6D7DCB360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48C4ADC7-3193-4B46-B605-E6888D209CD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664C5205-1D3D-7E16-CA77-16E9E45F6F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629150"/>
            <a:ext cx="3238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B97417-B28F-A8D0-010B-3FF26E6228DE}"/>
              </a:ext>
            </a:extLst>
          </p:cNvPr>
          <p:cNvSpPr txBox="1"/>
          <p:nvPr/>
        </p:nvSpPr>
        <p:spPr>
          <a:xfrm rot="16200000">
            <a:off x="-2113757" y="2545557"/>
            <a:ext cx="3889375" cy="2778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Find more PowerPoint templates on </a:t>
            </a:r>
            <a:r>
              <a:rPr lang="bs-Latn-BA" sz="12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prezentr.com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58" r:id="rId10"/>
    <p:sldLayoutId id="214748365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FD45F7C3-596D-E9FA-C497-5E18E4B1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3038474"/>
            <a:ext cx="9144000" cy="1695451"/>
          </a:xfrm>
        </p:spPr>
        <p:txBody>
          <a:bodyPr/>
          <a:lstStyle/>
          <a:p>
            <a:r>
              <a:rPr lang="ru-RU" altLang="en-US" sz="3200" dirty="0"/>
              <a:t>Оценка на риска при операции с БЛС в специфична категория </a:t>
            </a:r>
            <a:endParaRPr lang="en-US" altLang="en-US" sz="3200" dirty="0"/>
          </a:p>
        </p:txBody>
      </p:sp>
      <p:sp>
        <p:nvSpPr>
          <p:cNvPr id="11266" name="Subtitle 2">
            <a:extLst>
              <a:ext uri="{FF2B5EF4-FFF2-40B4-BE49-F238E27FC236}">
                <a16:creationId xmlns:a16="http://schemas.microsoft.com/office/drawing/2014/main" id="{FD5FEC20-21C0-3F60-6221-47B77F688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575" y="5695950"/>
            <a:ext cx="9144000" cy="1162050"/>
          </a:xfrm>
        </p:spPr>
        <p:txBody>
          <a:bodyPr/>
          <a:lstStyle/>
          <a:p>
            <a:r>
              <a:rPr lang="bg-BG" altLang="en-US" b="1" dirty="0"/>
              <a:t>д-р инж. Даниела Минчева </a:t>
            </a:r>
          </a:p>
          <a:p>
            <a:r>
              <a:rPr lang="bg-BG" altLang="en-US" b="1" dirty="0"/>
              <a:t>главен инспектор, ГД ГВА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9"/>
            <a:ext cx="10515600" cy="889464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20313"/>
            <a:ext cx="10515600" cy="5234232"/>
          </a:xfrm>
        </p:spPr>
        <p:txBody>
          <a:bodyPr/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3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Наземен риск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корекция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Методологията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SORA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предоставя възможност да се намали присъщият наземен риск с изпълнение на определени мерки за намаляване на риск – М1, М2, М3.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endParaRPr lang="en-US" sz="1800" dirty="0"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endParaRPr lang="en-US" altLang="en-US" sz="1800" dirty="0">
              <a:latin typeface="+mj-lt"/>
            </a:endParaRPr>
          </a:p>
          <a:p>
            <a:pPr marL="0" indent="457200">
              <a:buNone/>
            </a:pPr>
            <a:endParaRPr lang="en-US" altLang="en-US" sz="2000" dirty="0">
              <a:latin typeface="+mj-lt"/>
            </a:endParaRPr>
          </a:p>
          <a:p>
            <a:pPr marL="0" indent="457200">
              <a:buNone/>
            </a:pPr>
            <a:endParaRPr lang="en-US" altLang="en-US" sz="2000" dirty="0">
              <a:latin typeface="+mj-lt"/>
            </a:endParaRPr>
          </a:p>
          <a:p>
            <a:pPr marL="0" indent="457200">
              <a:buNone/>
            </a:pPr>
            <a:endParaRPr lang="en-US" altLang="en-US" sz="2000" dirty="0">
              <a:latin typeface="+mj-lt"/>
            </a:endParaRPr>
          </a:p>
          <a:p>
            <a:pPr marL="0" indent="457200">
              <a:buNone/>
            </a:pPr>
            <a:endParaRPr lang="en-US" altLang="en-US" sz="2000" dirty="0">
              <a:latin typeface="+mj-lt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Пример: За изпълнение на заявената дейност ще се приложи М1. </a:t>
            </a:r>
            <a:r>
              <a:rPr lang="bg-BG" sz="1600" i="1" u="sng" dirty="0">
                <a:effectLst/>
                <a:latin typeface="+mj-lt"/>
                <a:ea typeface="Times New Roman" panose="02020603050405020304" pitchFamily="18" charset="0"/>
              </a:rPr>
              <a:t>Финален наземен риск: 1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GRC не може да бъде намален до стойност по-ниска от най-ниската стойност в съответната колона от таблицата в Стъпка№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2.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Ако крайният GRC е по-висок от 7, не може да се приложи методологията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                     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 SORA за планираната операция с БЛС.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endParaRPr lang="bg-BG" alt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FDEFCA-6B2B-2D3B-C2FF-2534BABE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38595"/>
              </p:ext>
            </p:extLst>
          </p:nvPr>
        </p:nvGraphicFramePr>
        <p:xfrm>
          <a:off x="948558" y="2156334"/>
          <a:ext cx="10657287" cy="25453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23601">
                  <a:extLst>
                    <a:ext uri="{9D8B030D-6E8A-4147-A177-3AD203B41FA5}">
                      <a16:colId xmlns:a16="http://schemas.microsoft.com/office/drawing/2014/main" val="60172775"/>
                    </a:ext>
                  </a:extLst>
                </a:gridCol>
                <a:gridCol w="1507478">
                  <a:extLst>
                    <a:ext uri="{9D8B030D-6E8A-4147-A177-3AD203B41FA5}">
                      <a16:colId xmlns:a16="http://schemas.microsoft.com/office/drawing/2014/main" val="2703296492"/>
                    </a:ext>
                  </a:extLst>
                </a:gridCol>
                <a:gridCol w="1133753">
                  <a:extLst>
                    <a:ext uri="{9D8B030D-6E8A-4147-A177-3AD203B41FA5}">
                      <a16:colId xmlns:a16="http://schemas.microsoft.com/office/drawing/2014/main" val="733100892"/>
                    </a:ext>
                  </a:extLst>
                </a:gridCol>
                <a:gridCol w="1499478">
                  <a:extLst>
                    <a:ext uri="{9D8B030D-6E8A-4147-A177-3AD203B41FA5}">
                      <a16:colId xmlns:a16="http://schemas.microsoft.com/office/drawing/2014/main" val="529639588"/>
                    </a:ext>
                  </a:extLst>
                </a:gridCol>
                <a:gridCol w="171223">
                  <a:extLst>
                    <a:ext uri="{9D8B030D-6E8A-4147-A177-3AD203B41FA5}">
                      <a16:colId xmlns:a16="http://schemas.microsoft.com/office/drawing/2014/main" val="1174523929"/>
                    </a:ext>
                  </a:extLst>
                </a:gridCol>
                <a:gridCol w="1221754">
                  <a:extLst>
                    <a:ext uri="{9D8B030D-6E8A-4147-A177-3AD203B41FA5}">
                      <a16:colId xmlns:a16="http://schemas.microsoft.com/office/drawing/2014/main" val="2952726719"/>
                    </a:ext>
                  </a:extLst>
                </a:gridCol>
              </a:tblGrid>
              <a:tr h="211465"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Устойчивост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398010"/>
                  </a:ext>
                </a:extLst>
              </a:tr>
              <a:tr h="422930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Намаляване на наземния риск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>
                          <a:effectLst/>
                        </a:rPr>
                        <a:t>Нисък/</a:t>
                      </a:r>
                      <a:endParaRPr lang="en-US" sz="1600">
                        <a:effectLst/>
                      </a:endParaRPr>
                    </a:p>
                    <a:p>
                      <a:pPr algn="just"/>
                      <a:r>
                        <a:rPr lang="bg-BG" sz="1600">
                          <a:effectLst/>
                        </a:rPr>
                        <a:t>Никакъв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>
                          <a:effectLst/>
                        </a:rPr>
                        <a:t>Среден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>
                          <a:effectLst/>
                        </a:rPr>
                        <a:t>Висок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bg-BG" sz="1600">
                          <a:effectLst/>
                        </a:rPr>
                        <a:t>Корекция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59361"/>
                  </a:ext>
                </a:extLst>
              </a:tr>
              <a:tr h="447895"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M1– Стратегически смекчаване на наземния риск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0: Няма 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bg-BG" sz="1600" dirty="0">
                          <a:effectLst/>
                          <a:highlight>
                            <a:srgbClr val="808080"/>
                          </a:highlight>
                        </a:rPr>
                        <a:t>-1: Ниско</a:t>
                      </a:r>
                      <a:endParaRPr lang="en-US" sz="1600" dirty="0"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-2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-4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-1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75245"/>
                  </a:ext>
                </a:extLst>
              </a:tr>
              <a:tr h="447895"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М2 – Ефектите от удар в земята се намаляват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-1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-2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61267"/>
                  </a:ext>
                </a:extLst>
              </a:tr>
              <a:tr h="634396"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M3 – Въведен е план за аварийни действия (ERP), проверен и приложим от оператора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  <a:highlight>
                            <a:srgbClr val="808080"/>
                          </a:highlight>
                        </a:rPr>
                        <a:t>1</a:t>
                      </a:r>
                      <a:endParaRPr lang="en-US" sz="1600" dirty="0"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-1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213670"/>
                  </a:ext>
                </a:extLst>
              </a:tr>
              <a:tr h="98926">
                <a:tc gridSpan="5"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Обща корекция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552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79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6431"/>
            <a:ext cx="10515600" cy="5234232"/>
          </a:xfrm>
        </p:spPr>
        <p:txBody>
          <a:bodyPr/>
          <a:lstStyle/>
          <a:p>
            <a:pPr marL="0" indent="0">
              <a:buNone/>
            </a:pPr>
            <a:endParaRPr lang="bg-BG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03D1C-2A36-651D-77CF-910979C7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19747"/>
            <a:ext cx="7715250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08901-F63B-6389-92A3-838FA5DA6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62" y="3953547"/>
            <a:ext cx="76866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447F2-5D96-A7B7-F59E-C071DE5DD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16" y="773725"/>
            <a:ext cx="6819974" cy="5839142"/>
          </a:xfrm>
          <a:prstGeom prst="rect">
            <a:avLst/>
          </a:prstGeom>
          <a:noFill/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71" y="773725"/>
            <a:ext cx="4376225" cy="5839142"/>
          </a:xfrm>
        </p:spPr>
        <p:txBody>
          <a:bodyPr/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4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Оценка на въздушен риск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Въздушният риск определя нивото на риск от сблъскване на БЛС с пилотирано ВС. За да намери подходящият ARC за типа операция с БЛС.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Пример: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Планираната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операция с БЛС е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във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въздушно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пространство,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където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нормално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пилотираните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въздухоплавателни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средства не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могат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да се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експлоатират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или е в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запазено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/ ограничено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въздушно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пространство,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следователно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се считано за „нетипично“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въздушно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пространство. </a:t>
            </a:r>
            <a:r>
              <a:rPr lang="ru-RU" sz="1600" i="1" dirty="0" err="1">
                <a:effectLst/>
                <a:latin typeface="+mj-lt"/>
                <a:ea typeface="Times New Roman" panose="02020603050405020304" pitchFamily="18" charset="0"/>
              </a:rPr>
              <a:t>Въздушен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 риск: ARC-а.</a:t>
            </a:r>
            <a:endParaRPr lang="en-US" sz="16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altLang="en-US" sz="2000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9"/>
            <a:ext cx="10515600" cy="720652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</p:spTree>
    <p:extLst>
      <p:ext uri="{BB962C8B-B14F-4D97-AF65-F5344CB8AC3E}">
        <p14:creationId xmlns:p14="http://schemas.microsoft.com/office/powerpoint/2010/main" val="426949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6431"/>
            <a:ext cx="10515600" cy="5234232"/>
          </a:xfrm>
        </p:spPr>
        <p:txBody>
          <a:bodyPr/>
          <a:lstStyle/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Стъпка№5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Прилагане на стратегическо смекчаване за определяне на остатъчен ARC (незадължително)</a:t>
            </a: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+mj-lt"/>
                <a:ea typeface="Times New Roman" panose="02020603050405020304" pitchFamily="18" charset="0"/>
              </a:rPr>
              <a:t>Стратегическите мерки се прилагат преди излитане за намаляване на риска от среща с пилотирано ВС. </a:t>
            </a:r>
            <a:endParaRPr lang="en-US" sz="1800" dirty="0">
              <a:latin typeface="+mj-lt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+mj-lt"/>
              </a:rPr>
              <a:t>а) стратегически смекчаващи мерки чрез прилагане на оперативни ограничения;</a:t>
            </a:r>
            <a:endParaRPr lang="en-US" sz="1800" dirty="0">
              <a:latin typeface="+mj-lt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+mj-lt"/>
              </a:rPr>
              <a:t>б) стратегически смекчаващи мерки чрез прилагане на общи структури и правила.</a:t>
            </a:r>
            <a:endParaRPr lang="en-US" sz="1800" dirty="0">
              <a:latin typeface="+mj-lt"/>
            </a:endParaRP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6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Изискване за тактическо смекчаване (TMPR) и нива на стабилност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+mj-lt"/>
                <a:cs typeface="Times New Roman" panose="02020603050405020304" pitchFamily="18" charset="0"/>
              </a:rPr>
              <a:t>Тактическите смекчаващи мерки се прилагат след излитане за намаляване на остатъчния риск от сблъсък във въздуха.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+mj-lt"/>
                <a:cs typeface="Times New Roman" panose="02020603050405020304" pitchFamily="18" charset="0"/>
              </a:rPr>
              <a:t>а) VLOS;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+mj-lt"/>
                <a:cs typeface="Times New Roman" panose="02020603050405020304" pitchFamily="18" charset="0"/>
              </a:rPr>
              <a:t>b) BVLOS (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напр. услуги за сепариране на ATC, TCAS, DAA, U-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т.н.)</a:t>
            </a:r>
            <a:r>
              <a:rPr lang="bg-BG" sz="1800" dirty="0">
                <a:latin typeface="+mj-lt"/>
                <a:cs typeface="Times New Roman" panose="02020603050405020304" pitchFamily="18" charset="0"/>
              </a:rPr>
              <a:t>.</a:t>
            </a:r>
            <a:endParaRPr lang="bg-BG" altLang="en-US" sz="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8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1009"/>
            <a:ext cx="10515600" cy="523423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Стъпка№7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Определяне на SAIL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Параметърът SAIL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(specific assurance and integrity level)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консолидира анализа на наземния и въздушния риск, за да се определят необходимите действия. SAIL представлява нивото на увереност, че операцията с БЛС ще остане под контрол.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alt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A9D8BD-6FB2-D5E1-B8C6-7BB15191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31070"/>
              </p:ext>
            </p:extLst>
          </p:nvPr>
        </p:nvGraphicFramePr>
        <p:xfrm>
          <a:off x="3068242" y="2727960"/>
          <a:ext cx="4429839" cy="268287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20127">
                  <a:extLst>
                    <a:ext uri="{9D8B030D-6E8A-4147-A177-3AD203B41FA5}">
                      <a16:colId xmlns:a16="http://schemas.microsoft.com/office/drawing/2014/main" val="1240161188"/>
                    </a:ext>
                  </a:extLst>
                </a:gridCol>
                <a:gridCol w="649045">
                  <a:extLst>
                    <a:ext uri="{9D8B030D-6E8A-4147-A177-3AD203B41FA5}">
                      <a16:colId xmlns:a16="http://schemas.microsoft.com/office/drawing/2014/main" val="2045415789"/>
                    </a:ext>
                  </a:extLst>
                </a:gridCol>
                <a:gridCol w="613526">
                  <a:extLst>
                    <a:ext uri="{9D8B030D-6E8A-4147-A177-3AD203B41FA5}">
                      <a16:colId xmlns:a16="http://schemas.microsoft.com/office/drawing/2014/main" val="3842550346"/>
                    </a:ext>
                  </a:extLst>
                </a:gridCol>
                <a:gridCol w="613526">
                  <a:extLst>
                    <a:ext uri="{9D8B030D-6E8A-4147-A177-3AD203B41FA5}">
                      <a16:colId xmlns:a16="http://schemas.microsoft.com/office/drawing/2014/main" val="1000021798"/>
                    </a:ext>
                  </a:extLst>
                </a:gridCol>
                <a:gridCol w="639635">
                  <a:extLst>
                    <a:ext uri="{9D8B030D-6E8A-4147-A177-3AD203B41FA5}">
                      <a16:colId xmlns:a16="http://schemas.microsoft.com/office/drawing/2014/main" val="307367449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385488146"/>
                    </a:ext>
                  </a:extLst>
                </a:gridCol>
              </a:tblGrid>
              <a:tr h="103807">
                <a:tc gridSpan="6"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Определяне на SAIL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70084"/>
                  </a:ext>
                </a:extLst>
              </a:tr>
              <a:tr h="244159"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Остатъчен ARC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21692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Финален GRC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25921"/>
                  </a:ext>
                </a:extLst>
              </a:tr>
              <a:tr h="244159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657027"/>
                  </a:ext>
                </a:extLst>
              </a:tr>
              <a:tr h="244159"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087519"/>
                  </a:ext>
                </a:extLst>
              </a:tr>
              <a:tr h="244159"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52631"/>
                  </a:ext>
                </a:extLst>
              </a:tr>
              <a:tr h="244159"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38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763040"/>
                  </a:ext>
                </a:extLst>
              </a:tr>
              <a:tr h="244159"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47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8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41009"/>
            <a:ext cx="10515600" cy="5234232"/>
          </a:xfrm>
        </p:spPr>
        <p:txBody>
          <a:bodyPr/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8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Идентифициране на целите за оперативна безопасност (OSO)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bg-BG" sz="1800" dirty="0">
                <a:latin typeface="+mj-lt"/>
                <a:ea typeface="Times New Roman" panose="02020603050405020304" pitchFamily="18" charset="0"/>
              </a:rPr>
              <a:t>Ч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рез SAIL се определят целите за безопасност (OSO) и съответното ниво на стабилност. Целите са 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24 </a:t>
            </a:r>
            <a:r>
              <a:rPr lang="bg-BG" sz="1800" dirty="0">
                <a:latin typeface="+mj-lt"/>
                <a:ea typeface="Times New Roman" panose="02020603050405020304" pitchFamily="18" charset="0"/>
              </a:rPr>
              <a:t>и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подбрано описани в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Annex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E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AMC1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Article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11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endParaRPr lang="bg-BG" altLang="en-US" sz="2000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270BC6-C3ED-615E-ABF1-70325E6B8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21002"/>
              </p:ext>
            </p:extLst>
          </p:nvPr>
        </p:nvGraphicFramePr>
        <p:xfrm>
          <a:off x="838200" y="2331720"/>
          <a:ext cx="10515599" cy="4480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684001770"/>
                    </a:ext>
                  </a:extLst>
                </a:gridCol>
                <a:gridCol w="4959462">
                  <a:extLst>
                    <a:ext uri="{9D8B030D-6E8A-4147-A177-3AD203B41FA5}">
                      <a16:colId xmlns:a16="http://schemas.microsoft.com/office/drawing/2014/main" val="453340189"/>
                    </a:ext>
                  </a:extLst>
                </a:gridCol>
                <a:gridCol w="637245">
                  <a:extLst>
                    <a:ext uri="{9D8B030D-6E8A-4147-A177-3AD203B41FA5}">
                      <a16:colId xmlns:a16="http://schemas.microsoft.com/office/drawing/2014/main" val="2803626798"/>
                    </a:ext>
                  </a:extLst>
                </a:gridCol>
                <a:gridCol w="637245">
                  <a:extLst>
                    <a:ext uri="{9D8B030D-6E8A-4147-A177-3AD203B41FA5}">
                      <a16:colId xmlns:a16="http://schemas.microsoft.com/office/drawing/2014/main" val="1271047640"/>
                    </a:ext>
                  </a:extLst>
                </a:gridCol>
                <a:gridCol w="668792">
                  <a:extLst>
                    <a:ext uri="{9D8B030D-6E8A-4147-A177-3AD203B41FA5}">
                      <a16:colId xmlns:a16="http://schemas.microsoft.com/office/drawing/2014/main" val="1069207499"/>
                    </a:ext>
                  </a:extLst>
                </a:gridCol>
                <a:gridCol w="668792">
                  <a:extLst>
                    <a:ext uri="{9D8B030D-6E8A-4147-A177-3AD203B41FA5}">
                      <a16:colId xmlns:a16="http://schemas.microsoft.com/office/drawing/2014/main" val="3498430813"/>
                    </a:ext>
                  </a:extLst>
                </a:gridCol>
                <a:gridCol w="687720">
                  <a:extLst>
                    <a:ext uri="{9D8B030D-6E8A-4147-A177-3AD203B41FA5}">
                      <a16:colId xmlns:a16="http://schemas.microsoft.com/office/drawing/2014/main" val="695638127"/>
                    </a:ext>
                  </a:extLst>
                </a:gridCol>
                <a:gridCol w="595183">
                  <a:extLst>
                    <a:ext uri="{9D8B030D-6E8A-4147-A177-3AD203B41FA5}">
                      <a16:colId xmlns:a16="http://schemas.microsoft.com/office/drawing/2014/main" val="3364142263"/>
                    </a:ext>
                  </a:extLst>
                </a:gridCol>
              </a:tblGrid>
              <a:tr h="268722">
                <a:tc row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OSO номер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Описание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bg-BG" sz="1800">
                          <a:effectLst/>
                        </a:rPr>
                        <a:t>SAIL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497290"/>
                  </a:ext>
                </a:extLst>
              </a:tr>
              <a:tr h="268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II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III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IV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VI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209532"/>
                  </a:ext>
                </a:extLst>
              </a:tr>
              <a:tr h="268722">
                <a:tc gridSpan="8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Технически аспект на БЛС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444607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OSO# 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Гарантиране, че операторът е компетентен и/или доказан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155637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OSO# 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БЛС е произведена от компетентно и/или доказано предприятие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О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343642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 # 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БЛС е поддържана от компетентна и/или доказана организация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561183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 # 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БЛС е разработена с оглед признати от органите стандарти за проектиране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852071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 # 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БЛС е проектирана съобразно безопасността и надеждността на системата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О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М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228764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 # 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Ефективността на връзката C3 е подходяща за операцията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299514"/>
                  </a:ext>
                </a:extLst>
              </a:tr>
              <a:tr h="716591"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OSO # 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</a:rPr>
                        <a:t>Проверка на БЛС (инспекция на продукта), за да се гарантира съответствие с концепцията за опериране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</a:rPr>
                        <a:t>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5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1009"/>
            <a:ext cx="10515600" cy="5234232"/>
          </a:xfrm>
        </p:spPr>
        <p:txBody>
          <a:bodyPr/>
          <a:lstStyle/>
          <a:p>
            <a:pPr marL="0" indent="0">
              <a:buNone/>
            </a:pPr>
            <a:endParaRPr lang="bg-BG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1F7A9-1B47-50C8-7FDC-B2FE8983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71" y="1191626"/>
            <a:ext cx="10887542" cy="49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7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1009"/>
            <a:ext cx="10515600" cy="523423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9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Съображения относно прилежащата зона/въздушно пространство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Целта на тази стъпка е да се обърне внимание на риска, породен от загуба на контрол върху експлоатацията, което ще доведе до нарушаване на прилежащите зони на земята и/или прилежащото въздушно пространство. 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800" dirty="0">
                <a:latin typeface="+mj-lt"/>
                <a:ea typeface="Times New Roman" panose="02020603050405020304" pitchFamily="18" charset="0"/>
              </a:rPr>
              <a:t>Основни изисквания за ограничаване;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Подобрени изисквания за ограничаване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(FTS)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10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Изчерпателно портфолио за безопасност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Операторът на БЛС е отговорен за всички допълнителни изисквания, които не са идентифицирани от процеса SORA (например застраховка, опазване на околната среда и др.), както и да идентифицира съответните заинтересовани страни (например агенции за защита на околната среда, национални органи за сигурност, градска управа и др.). Дейностите, извършвани в рамките на процеса SORA, вероятно ще отговорят на тези допълнителни нужди, но може да не се считат за достатъчни.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484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endParaRPr lang="bg-BG" altLang="en-US" sz="2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070239-0334-AE17-F6A4-B1E3EAF9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686" y="0"/>
            <a:ext cx="4924628" cy="6858000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6431"/>
            <a:ext cx="10515600" cy="5234232"/>
          </a:xfrm>
        </p:spPr>
        <p:txBody>
          <a:bodyPr/>
          <a:lstStyle/>
          <a:p>
            <a:endParaRPr lang="bg-B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413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542508C-A31D-7DB8-0A54-25EAE5D1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Advanced</a:t>
            </a:r>
            <a:r>
              <a:rPr lang="bg-BG" altLang="en-US" sz="2800" dirty="0"/>
              <a:t>/</a:t>
            </a:r>
            <a:r>
              <a:rPr lang="en-US" altLang="en-US" sz="2800" dirty="0"/>
              <a:t>Urban Air Mobility EMS</a:t>
            </a:r>
            <a:endParaRPr lang="bg-BG" altLang="en-US" sz="28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07ECC3-302D-7454-8F4C-A6F07935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8425"/>
            <a:ext cx="10515600" cy="4172237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bg-BG" altLang="en-US" dirty="0"/>
              <a:t>Допълнително към </a:t>
            </a:r>
            <a:r>
              <a:rPr lang="en-US" altLang="en-US" dirty="0"/>
              <a:t>HEMS</a:t>
            </a:r>
            <a:r>
              <a:rPr lang="bg-BG" altLang="en-US" dirty="0"/>
              <a:t> </a:t>
            </a:r>
            <a:endParaRPr lang="en-US" altLang="en-US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bg-BG" altLang="en-US" dirty="0"/>
              <a:t>По-лесно обществено приемане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bg-BG" altLang="en-US" dirty="0"/>
              <a:t>Разходи, шум и емисии (СО</a:t>
            </a:r>
            <a:r>
              <a:rPr lang="bg-BG" altLang="en-US" baseline="-25000" dirty="0"/>
              <a:t>2</a:t>
            </a:r>
            <a:r>
              <a:rPr lang="bg-BG" altLang="en-US" dirty="0"/>
              <a:t>)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Advanced air mobility medical use cases</a:t>
            </a:r>
            <a:r>
              <a:rPr lang="bg-BG" altLang="en-US" dirty="0"/>
              <a:t> -  </a:t>
            </a:r>
            <a:r>
              <a:rPr lang="en-US" altLang="en-US" dirty="0"/>
              <a:t>https://learningzone.eurocontrol.int/ilp/pages/mediacontent.jsf?mediaId=11590505&amp;catalogId=1700</a:t>
            </a:r>
            <a:endParaRPr lang="bg-BG" altLang="en-US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bg-BG" altLang="en-US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bg-BG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2F2AA919-6685-0DBA-1A63-9117DE8C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Терминология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C2D6AE3-36CE-4E19-65C1-4292A1DA266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/>
          </a:p>
          <a:p>
            <a:endParaRPr lang="bg-BG" altLang="en-US" dirty="0"/>
          </a:p>
          <a:p>
            <a:r>
              <a:rPr lang="en-US" altLang="en-US" dirty="0"/>
              <a:t>UAV</a:t>
            </a:r>
            <a:r>
              <a:rPr lang="en-US" altLang="en-US" b="1" dirty="0"/>
              <a:t> 	</a:t>
            </a:r>
            <a:r>
              <a:rPr lang="bg-BG" altLang="en-US" dirty="0"/>
              <a:t>Безпилотен летателен апарат</a:t>
            </a:r>
            <a:r>
              <a:rPr lang="bg-BG" altLang="en-US" b="1" dirty="0"/>
              <a:t> </a:t>
            </a:r>
          </a:p>
          <a:p>
            <a:r>
              <a:rPr lang="en-US" altLang="en-US" dirty="0"/>
              <a:t>RPAS</a:t>
            </a:r>
            <a:r>
              <a:rPr lang="en-US" altLang="en-US" b="1" dirty="0"/>
              <a:t> 	</a:t>
            </a:r>
            <a:r>
              <a:rPr lang="bg-BG" altLang="en-US" dirty="0"/>
              <a:t>Дистанционно управляеми летателни системи </a:t>
            </a:r>
            <a:endParaRPr lang="en-US" altLang="en-US" dirty="0"/>
          </a:p>
          <a:p>
            <a:r>
              <a:rPr lang="en-US" altLang="en-US" dirty="0"/>
              <a:t>Drone	</a:t>
            </a:r>
            <a:r>
              <a:rPr lang="bg-BG" altLang="en-US" dirty="0" err="1"/>
              <a:t>Дрон</a:t>
            </a:r>
            <a:endParaRPr lang="bg-BG" altLang="en-US" dirty="0"/>
          </a:p>
          <a:p>
            <a:r>
              <a:rPr lang="en-US" altLang="en-US" dirty="0"/>
              <a:t>UA 		</a:t>
            </a:r>
            <a:r>
              <a:rPr lang="bg-BG" altLang="en-US" dirty="0"/>
              <a:t>Безпилотно въздухоплавателно средство (БВС)</a:t>
            </a:r>
            <a:endParaRPr lang="en-US" altLang="en-US" dirty="0"/>
          </a:p>
          <a:p>
            <a:r>
              <a:rPr lang="en-US" altLang="en-US" dirty="0"/>
              <a:t>UAS 	</a:t>
            </a:r>
            <a:r>
              <a:rPr lang="bg-BG" altLang="en-US" dirty="0"/>
              <a:t>Безпилотни въздухоплавателни системи (БЛС)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22818AA-7027-B57E-99A6-C6B5215C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9261A11-1657-B577-2E89-596BFA13C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bg-BG" altLang="en-US"/>
          </a:p>
          <a:p>
            <a:pPr algn="ctr">
              <a:buFont typeface="Arial" panose="020B0604020202020204" pitchFamily="34" charset="0"/>
              <a:buNone/>
            </a:pPr>
            <a:endParaRPr lang="bg-BG" altLang="en-US"/>
          </a:p>
          <a:p>
            <a:pPr algn="ctr">
              <a:buFont typeface="Arial" panose="020B0604020202020204" pitchFamily="34" charset="0"/>
              <a:buNone/>
            </a:pPr>
            <a:r>
              <a:rPr lang="bg-BG" altLang="en-US" b="1"/>
              <a:t>Благодаря за вниманието!</a:t>
            </a:r>
          </a:p>
          <a:p>
            <a:pPr>
              <a:buFont typeface="Arial" panose="020B0604020202020204" pitchFamily="34" charset="0"/>
              <a:buNone/>
            </a:pPr>
            <a:endParaRPr lang="bg-BG" altLang="en-US" b="1"/>
          </a:p>
          <a:p>
            <a:pPr algn="ctr">
              <a:buFont typeface="Arial" panose="020B0604020202020204" pitchFamily="34" charset="0"/>
              <a:buNone/>
            </a:pPr>
            <a:r>
              <a:rPr lang="bg-BG" altLang="en-US" b="1"/>
              <a:t>Въпроси?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AC62569-2061-6350-1453-412818F8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/>
              <a:t>Законодателство ЕС</a:t>
            </a:r>
            <a:br>
              <a:rPr lang="bg-BG" altLang="en-US"/>
            </a:br>
            <a:r>
              <a:rPr lang="bg-BG" altLang="en-US"/>
              <a:t> </a:t>
            </a:r>
            <a:r>
              <a:rPr lang="bg-BG" altLang="en-US" sz="2800" i="1"/>
              <a:t>Регламент (ЕС) 2018/1139</a:t>
            </a:r>
            <a:r>
              <a:rPr lang="bg-BG" altLang="en-US" i="1"/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9EA185-05BC-9358-962F-BEA1B5E72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b="1" i="1"/>
              <a:t>Регламент (ЕС) 2018/1139 на Европейския парламент и на Съвета от 4 юли 2018 година относно общи правила в областта на гражданското въздухоплаване и за създаването на Агенция за авиационна безопасност на Европейския съюз</a:t>
            </a:r>
            <a:r>
              <a:rPr lang="bg-BG" altLang="en-US"/>
              <a:t> (Основен регламент) обхваща необходимите елементи, които позволяват разработването на единни европейски правила за безопасност за БВС и регулирането на всички граждански БВС, независимо от максималната им излетна маса, са в компетентността на ЕС.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6BEDA67-80F9-8EC3-C86F-74233036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Законодателство ЕС</a:t>
            </a:r>
            <a:br>
              <a:rPr lang="bg-BG" altLang="en-US" dirty="0"/>
            </a:br>
            <a:r>
              <a:rPr lang="bg-BG" altLang="en-US" dirty="0"/>
              <a:t> </a:t>
            </a:r>
            <a:endParaRPr lang="bg-BG" altLang="en-US" sz="2800" i="1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D6083A1-ECC0-1714-C061-A98E4CEE0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/>
              <a:t>Регламент за </a:t>
            </a:r>
            <a:r>
              <a:rPr lang="ru-RU" altLang="en-US" dirty="0" err="1"/>
              <a:t>изпълнение</a:t>
            </a:r>
            <a:r>
              <a:rPr lang="ru-RU" altLang="en-US" dirty="0"/>
              <a:t> (ЕС) 2019/947 на </a:t>
            </a:r>
            <a:r>
              <a:rPr lang="ru-RU" altLang="en-US" dirty="0" err="1"/>
              <a:t>Комисията</a:t>
            </a:r>
            <a:r>
              <a:rPr lang="ru-RU" altLang="en-US" dirty="0"/>
              <a:t> от 24 май 2019 година </a:t>
            </a:r>
            <a:r>
              <a:rPr lang="ru-RU" altLang="en-US" dirty="0" err="1"/>
              <a:t>относно</a:t>
            </a:r>
            <a:r>
              <a:rPr lang="ru-RU" altLang="en-US" dirty="0"/>
              <a:t> </a:t>
            </a:r>
            <a:r>
              <a:rPr lang="ru-RU" altLang="en-US" dirty="0" err="1"/>
              <a:t>правилата</a:t>
            </a:r>
            <a:r>
              <a:rPr lang="ru-RU" altLang="en-US" dirty="0"/>
              <a:t> и </a:t>
            </a:r>
            <a:r>
              <a:rPr lang="ru-RU" altLang="en-US" dirty="0" err="1"/>
              <a:t>процедурите</a:t>
            </a:r>
            <a:r>
              <a:rPr lang="ru-RU" altLang="en-US" dirty="0"/>
              <a:t> за </a:t>
            </a:r>
            <a:r>
              <a:rPr lang="ru-RU" altLang="en-US" dirty="0" err="1"/>
              <a:t>експлоатация</a:t>
            </a:r>
            <a:r>
              <a:rPr lang="ru-RU" altLang="en-US" dirty="0"/>
              <a:t> на </a:t>
            </a:r>
            <a:r>
              <a:rPr lang="ru-RU" altLang="en-US" dirty="0" err="1"/>
              <a:t>безпилотни</a:t>
            </a:r>
            <a:r>
              <a:rPr lang="ru-RU" altLang="en-US" dirty="0"/>
              <a:t> </a:t>
            </a:r>
            <a:r>
              <a:rPr lang="ru-RU" altLang="en-US" dirty="0" err="1"/>
              <a:t>въздухоплавателни</a:t>
            </a:r>
            <a:r>
              <a:rPr lang="ru-RU" altLang="en-US" dirty="0"/>
              <a:t> средства</a:t>
            </a:r>
            <a:endParaRPr lang="bg-BG" altLang="en-US" dirty="0"/>
          </a:p>
          <a:p>
            <a:pPr lvl="1">
              <a:lnSpc>
                <a:spcPct val="100000"/>
              </a:lnSpc>
            </a:pPr>
            <a:r>
              <a:rPr lang="bg-BG" altLang="en-US" dirty="0"/>
              <a:t>Регламентът установява подробни разпоредби за операции с БЛС, включително персонала и организациите, участващи в тези операции. </a:t>
            </a:r>
          </a:p>
          <a:p>
            <a:pPr lvl="1">
              <a:lnSpc>
                <a:spcPct val="100000"/>
              </a:lnSpc>
            </a:pPr>
            <a:r>
              <a:rPr lang="bg-BG" altLang="en-US" dirty="0"/>
              <a:t>Въвеждат се няколко категории и </a:t>
            </a:r>
            <a:r>
              <a:rPr lang="bg-BG" altLang="en-US" dirty="0" err="1"/>
              <a:t>подкатегории</a:t>
            </a:r>
            <a:r>
              <a:rPr lang="bg-BG" altLang="en-US" dirty="0"/>
              <a:t> на опериране с БЛС – „неограничена”, „специфична” и „сертифицирана”.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6" name="Rectangle 30">
            <a:extLst>
              <a:ext uri="{FF2B5EF4-FFF2-40B4-BE49-F238E27FC236}">
                <a16:creationId xmlns:a16="http://schemas.microsoft.com/office/drawing/2014/main" id="{511F05DF-F8D4-AE9E-5BAE-4BF389B73870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bg-BG" altLang="en-US"/>
          </a:p>
        </p:txBody>
      </p:sp>
      <p:graphicFrame>
        <p:nvGraphicFramePr>
          <p:cNvPr id="29796" name="Group 100">
            <a:extLst>
              <a:ext uri="{FF2B5EF4-FFF2-40B4-BE49-F238E27FC236}">
                <a16:creationId xmlns:a16="http://schemas.microsoft.com/office/drawing/2014/main" id="{6CA0AE06-3A59-B94B-B4E6-E2C6E112040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4084747"/>
              </p:ext>
            </p:extLst>
          </p:nvPr>
        </p:nvGraphicFramePr>
        <p:xfrm>
          <a:off x="530225" y="3206750"/>
          <a:ext cx="11090275" cy="3272282"/>
        </p:xfrm>
        <a:graphic>
          <a:graphicData uri="http://schemas.openxmlformats.org/drawingml/2006/table">
            <a:tbl>
              <a:tblPr/>
              <a:tblGrid>
                <a:gridCol w="3559175">
                  <a:extLst>
                    <a:ext uri="{9D8B030D-6E8A-4147-A177-3AD203B41FA5}">
                      <a16:colId xmlns:a16="http://schemas.microsoft.com/office/drawing/2014/main" val="381355825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1958697054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3291254356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„Неограничена” категория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D0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„Специфична” категория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1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„Сертифицирана” категория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3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52752"/>
                  </a:ext>
                </a:extLst>
              </a:tr>
              <a:tr h="2279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Малък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Без предварително одобрение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Ограничения (в полето на видимост, </a:t>
                      </a:r>
                      <a:r>
                        <a:rPr kumimoji="0" lang="bg-BG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макс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височина, определена М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TOM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 </a:t>
                      </a:r>
                      <a:r>
                        <a:rPr kumimoji="0" lang="bg-BG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подкатегории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полети – над, близо и далече от хора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Стандарти, СЕ и клас маркировка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D0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Повишен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Одобрение от ГД ГВА на база оценка на оперативния риск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Стандартни сценарии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Опция за одобрение на оператор с определени привилегии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13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Риск както при пилотната авиация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Сертифициране на БВС и оператора, лицензиране на пилота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EASA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приема заявления съгласно настоящата ѝ компетентност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3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99666"/>
                  </a:ext>
                </a:extLst>
              </a:tr>
            </a:tbl>
          </a:graphicData>
        </a:graphic>
      </p:graphicFrame>
      <p:pic>
        <p:nvPicPr>
          <p:cNvPr id="29767" name="Picture 71">
            <a:extLst>
              <a:ext uri="{FF2B5EF4-FFF2-40B4-BE49-F238E27FC236}">
                <a16:creationId xmlns:a16="http://schemas.microsoft.com/office/drawing/2014/main" id="{F5E40F87-A85D-5811-DB4D-F6466128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76300"/>
            <a:ext cx="3495675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68" name="Picture 72">
            <a:extLst>
              <a:ext uri="{FF2B5EF4-FFF2-40B4-BE49-F238E27FC236}">
                <a16:creationId xmlns:a16="http://schemas.microsoft.com/office/drawing/2014/main" id="{4A87AE19-7FED-6F09-FD9D-C31C55D6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863600"/>
            <a:ext cx="33559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70" name="Picture 74">
            <a:extLst>
              <a:ext uri="{FF2B5EF4-FFF2-40B4-BE49-F238E27FC236}">
                <a16:creationId xmlns:a16="http://schemas.microsoft.com/office/drawing/2014/main" id="{8C86C6E0-C3AA-3208-4FE1-B84A3807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r="810"/>
          <a:stretch>
            <a:fillRect/>
          </a:stretch>
        </p:blipFill>
        <p:spPr bwMode="auto">
          <a:xfrm>
            <a:off x="7535863" y="908050"/>
            <a:ext cx="3995737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9BA144-95D5-761B-ACA7-64EE37C41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565400"/>
            <a:ext cx="56515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9FE7ED-C4B3-9FCC-CC72-275A267EF1A7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2563813"/>
            <a:ext cx="5256213" cy="3290887"/>
            <a:chOff x="4427984" y="3672320"/>
            <a:chExt cx="3096344" cy="2568278"/>
          </a:xfrm>
        </p:grpSpPr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3D71DB77-04DB-FE53-2082-A95C185F9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3676065"/>
              <a:ext cx="3096344" cy="2564533"/>
            </a:xfrm>
            <a:prstGeom prst="can">
              <a:avLst>
                <a:gd name="adj" fmla="val 25000"/>
              </a:avLst>
            </a:prstGeom>
            <a:noFill/>
            <a:ln w="25400" algn="ctr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SzPct val="60000"/>
                <a:buFontTx/>
                <a:buBlip>
                  <a:blip r:embed="rId4"/>
                </a:buBlip>
                <a:defRPr/>
              </a:pPr>
              <a:endParaRPr lang="en-GB" sz="3200">
                <a:solidFill>
                  <a:srgbClr val="055685"/>
                </a:solidFill>
                <a:latin typeface="Calibri" pitchFamily="34" charset="0"/>
              </a:endParaRPr>
            </a:p>
          </p:txBody>
        </p:sp>
        <p:sp>
          <p:nvSpPr>
            <p:cNvPr id="22" name="Can 21">
              <a:extLst>
                <a:ext uri="{FF2B5EF4-FFF2-40B4-BE49-F238E27FC236}">
                  <a16:creationId xmlns:a16="http://schemas.microsoft.com/office/drawing/2014/main" id="{47212813-6312-E3C3-A4A5-8030D07F69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27984" y="3672320"/>
              <a:ext cx="3096344" cy="2564533"/>
            </a:xfrm>
            <a:prstGeom prst="can">
              <a:avLst>
                <a:gd name="adj" fmla="val 25000"/>
              </a:avLst>
            </a:prstGeom>
            <a:noFill/>
            <a:ln w="25400" algn="ctr">
              <a:solidFill>
                <a:srgbClr val="00336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marL="342900" indent="-342900">
                <a:spcBef>
                  <a:spcPct val="20000"/>
                </a:spcBef>
                <a:buSzPct val="60000"/>
                <a:buFontTx/>
                <a:buBlip>
                  <a:blip r:embed="rId4"/>
                </a:buBlip>
                <a:defRPr/>
              </a:pPr>
              <a:endParaRPr lang="en-GB" sz="3200">
                <a:solidFill>
                  <a:srgbClr val="055685"/>
                </a:solidFill>
                <a:latin typeface="Calibri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2DE1AD-90B9-4D7D-B053-348DA58A1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524375"/>
            <a:ext cx="8556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5CA2C0-9C5D-7030-C1A9-DA863BFC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0350"/>
            <a:ext cx="96043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Up-Down Arrow 15">
            <a:extLst>
              <a:ext uri="{FF2B5EF4-FFF2-40B4-BE49-F238E27FC236}">
                <a16:creationId xmlns:a16="http://schemas.microsoft.com/office/drawing/2014/main" id="{D23AA8C9-1663-BD2C-22C5-E06794F1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300" y="3114675"/>
            <a:ext cx="166688" cy="2589213"/>
          </a:xfrm>
          <a:prstGeom prst="upDownArrow">
            <a:avLst>
              <a:gd name="adj1" fmla="val 50000"/>
              <a:gd name="adj2" fmla="val 49692"/>
            </a:avLst>
          </a:prstGeom>
          <a:solidFill>
            <a:schemeClr val="bg1"/>
          </a:solidFill>
          <a:ln w="25400" algn="ctr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60000"/>
              <a:buFontTx/>
              <a:buBlip>
                <a:blip r:embed="rId4"/>
              </a:buBlip>
              <a:defRPr/>
            </a:pPr>
            <a:endParaRPr lang="en-GB" sz="3200">
              <a:solidFill>
                <a:srgbClr val="055685"/>
              </a:solidFill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1A053D-1DC6-EC42-4FA8-CBC2434C8AB4}"/>
              </a:ext>
            </a:extLst>
          </p:cNvPr>
          <p:cNvSpPr/>
          <p:nvPr/>
        </p:nvSpPr>
        <p:spPr>
          <a:xfrm>
            <a:off x="9442450" y="3581400"/>
            <a:ext cx="2749550" cy="8309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SzPct val="60000"/>
            </a:pPr>
            <a:r>
              <a:rPr lang="bg-BG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Макс височина</a:t>
            </a:r>
            <a:r>
              <a:rPr lang="en-GB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bg-BG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120 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m</a:t>
            </a:r>
            <a:r>
              <a:rPr lang="bg-BG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от земята</a:t>
            </a:r>
            <a:endParaRPr lang="en-GB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372CBB-5469-E042-7A44-997AC222E719}"/>
              </a:ext>
            </a:extLst>
          </p:cNvPr>
          <p:cNvSpPr/>
          <p:nvPr/>
        </p:nvSpPr>
        <p:spPr>
          <a:xfrm>
            <a:off x="4479925" y="2736850"/>
            <a:ext cx="3927475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ts val="1200"/>
              </a:spcBef>
              <a:buSzPct val="60000"/>
            </a:pPr>
            <a:r>
              <a:rPr lang="bg-BG" altLang="en-US" sz="2400" b="1">
                <a:solidFill>
                  <a:srgbClr val="0556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полето на видимост</a:t>
            </a:r>
            <a:endParaRPr lang="en-GB" altLang="en-US" sz="2400" b="1">
              <a:solidFill>
                <a:srgbClr val="0556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9AB628-F231-6392-8E8F-467C1E174EFC}"/>
              </a:ext>
            </a:extLst>
          </p:cNvPr>
          <p:cNvSpPr/>
          <p:nvPr/>
        </p:nvSpPr>
        <p:spPr>
          <a:xfrm>
            <a:off x="301625" y="2006600"/>
            <a:ext cx="4279900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1200"/>
              </a:spcBef>
              <a:buSzPct val="60000"/>
            </a:pPr>
            <a:r>
              <a:rPr lang="bg-BG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Макс излетна маса</a:t>
            </a:r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bg-BG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&lt; 25 кг</a:t>
            </a:r>
            <a:endParaRPr lang="en-GB" altLang="en-US" sz="24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8E895A17-AE6D-733E-3F5B-A1D1D81D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Основни изисквания</a:t>
            </a:r>
            <a:br>
              <a:rPr lang="bg-BG" altLang="en-US" dirty="0"/>
            </a:br>
            <a:r>
              <a:rPr lang="bg-BG" altLang="en-US" sz="2800" dirty="0"/>
              <a:t>Неограничена категория</a:t>
            </a:r>
            <a:endParaRPr lang="en-US" altLang="en-US" sz="2800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4BD26545-9652-8427-B0E6-D5A8A56E3310}"/>
              </a:ext>
            </a:extLst>
          </p:cNvPr>
          <p:cNvSpPr/>
          <p:nvPr/>
        </p:nvSpPr>
        <p:spPr>
          <a:xfrm>
            <a:off x="400050" y="2803525"/>
            <a:ext cx="3279775" cy="31393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1200"/>
              </a:spcBef>
              <a:buSzPct val="60000"/>
            </a:pPr>
            <a:r>
              <a:rPr lang="bg-BG" altLang="en-US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Подкатегории</a:t>
            </a:r>
            <a:endParaRPr lang="bg-BG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60000"/>
            </a:pPr>
            <a:r>
              <a:rPr lang="bg-BG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А1 – над хора, но не множество хора (до 900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r>
              <a:rPr lang="bg-BG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SzPct val="60000"/>
            </a:pPr>
            <a:r>
              <a:rPr lang="bg-BG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А2 – близо до хора (50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bg-BG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, до 4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kg</a:t>
            </a:r>
            <a:r>
              <a:rPr lang="bg-BG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SzPct val="60000"/>
            </a:pPr>
            <a:r>
              <a:rPr lang="bg-BG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А3 – далеч от хора </a:t>
            </a:r>
            <a:endParaRPr lang="en-GB" altLang="en-US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7" name="Picture 27">
            <a:extLst>
              <a:ext uri="{FF2B5EF4-FFF2-40B4-BE49-F238E27FC236}">
                <a16:creationId xmlns:a16="http://schemas.microsoft.com/office/drawing/2014/main" id="{500004DC-33EC-B06C-625E-ED19A665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748213"/>
            <a:ext cx="933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9" name="Line 29">
            <a:extLst>
              <a:ext uri="{FF2B5EF4-FFF2-40B4-BE49-F238E27FC236}">
                <a16:creationId xmlns:a16="http://schemas.microsoft.com/office/drawing/2014/main" id="{FB303A6C-0A9D-7CB4-6997-9823868AC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4513" y="5110163"/>
            <a:ext cx="768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30">
            <a:extLst>
              <a:ext uri="{FF2B5EF4-FFF2-40B4-BE49-F238E27FC236}">
                <a16:creationId xmlns:a16="http://schemas.microsoft.com/office/drawing/2014/main" id="{14D37845-ABB8-1A79-BB8B-42D86CD51F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7088" y="4687888"/>
            <a:ext cx="682625" cy="465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Line 31">
            <a:extLst>
              <a:ext uri="{FF2B5EF4-FFF2-40B4-BE49-F238E27FC236}">
                <a16:creationId xmlns:a16="http://schemas.microsoft.com/office/drawing/2014/main" id="{6AD3CDE1-EE3A-5048-7C8B-1532DC259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1650" y="4673600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6431"/>
            <a:ext cx="10515600" cy="5234232"/>
          </a:xfrm>
        </p:spPr>
        <p:txBody>
          <a:bodyPr/>
          <a:lstStyle/>
          <a:p>
            <a:r>
              <a:rPr lang="ru-RU" altLang="en-US" sz="2400" dirty="0"/>
              <a:t>Чл. 11 Правила за </a:t>
            </a:r>
            <a:r>
              <a:rPr lang="bg-BG" altLang="en-US" sz="2400" dirty="0"/>
              <a:t>извършване</a:t>
            </a:r>
            <a:r>
              <a:rPr lang="ru-RU" altLang="en-US" sz="2400" dirty="0"/>
              <a:t> на оценка на </a:t>
            </a:r>
            <a:r>
              <a:rPr lang="bg-BG" altLang="en-US" sz="2400" dirty="0"/>
              <a:t>експлоатационния</a:t>
            </a:r>
            <a:r>
              <a:rPr lang="ru-RU" altLang="en-US" sz="2400" dirty="0"/>
              <a:t> риск </a:t>
            </a:r>
            <a:r>
              <a:rPr lang="bg-BG" altLang="en-US" sz="2400" dirty="0"/>
              <a:t>към Регламент за изпълнение (ЕС) 2021/947</a:t>
            </a:r>
            <a:endParaRPr lang="en-US" altLang="en-US" sz="2400" dirty="0"/>
          </a:p>
          <a:p>
            <a:r>
              <a:rPr lang="ru-RU" altLang="en-US" sz="2400" dirty="0"/>
              <a:t>Оценка на риска за </a:t>
            </a:r>
            <a:r>
              <a:rPr lang="bg-BG" altLang="en-US" sz="2400" dirty="0"/>
              <a:t>специфични</a:t>
            </a:r>
            <a:r>
              <a:rPr lang="ru-RU" altLang="en-US" sz="2400" dirty="0"/>
              <a:t> операции (т. нар. SORA</a:t>
            </a:r>
            <a:r>
              <a:rPr lang="en-US" altLang="en-US" sz="2400" dirty="0"/>
              <a:t> – Specific Operations Risk Assessment</a:t>
            </a:r>
            <a:r>
              <a:rPr lang="ru-RU" altLang="en-US" sz="2400" dirty="0"/>
              <a:t>)</a:t>
            </a:r>
            <a:endParaRPr lang="en-US" altLang="en-US" sz="2400" dirty="0"/>
          </a:p>
          <a:p>
            <a:r>
              <a:rPr lang="bg-BG" altLang="en-US" sz="2400" dirty="0"/>
              <a:t>Позволява</a:t>
            </a:r>
            <a:r>
              <a:rPr lang="ru-RU" altLang="en-US" sz="2400" dirty="0"/>
              <a:t> на оператора на БЛС да </a:t>
            </a:r>
            <a:r>
              <a:rPr lang="bg-BG" altLang="en-US" sz="2400" dirty="0"/>
              <a:t>намери</a:t>
            </a:r>
            <a:r>
              <a:rPr lang="ru-RU" altLang="en-US" sz="2400" dirty="0"/>
              <a:t> най-</a:t>
            </a:r>
            <a:r>
              <a:rPr lang="bg-BG" altLang="en-US" sz="2400" dirty="0"/>
              <a:t>подходящите</a:t>
            </a:r>
            <a:r>
              <a:rPr lang="ru-RU" altLang="en-US" sz="2400" dirty="0"/>
              <a:t> средства за </a:t>
            </a:r>
            <a:r>
              <a:rPr lang="bg-BG" altLang="en-US" sz="2400" dirty="0"/>
              <a:t>смекчаване</a:t>
            </a:r>
            <a:r>
              <a:rPr lang="ru-RU" altLang="en-US" sz="2400" dirty="0"/>
              <a:t> с цел </a:t>
            </a:r>
            <a:r>
              <a:rPr lang="bg-BG" altLang="en-US" sz="2400" dirty="0"/>
              <a:t>намаляване</a:t>
            </a:r>
            <a:r>
              <a:rPr lang="ru-RU" altLang="en-US" sz="2400" dirty="0"/>
              <a:t> на риска до </a:t>
            </a:r>
            <a:r>
              <a:rPr lang="bg-BG" altLang="en-US" sz="2400" dirty="0"/>
              <a:t>приемливо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ниво</a:t>
            </a:r>
            <a:r>
              <a:rPr lang="ru-RU" altLang="en-US" sz="2400" dirty="0"/>
              <a:t>. </a:t>
            </a:r>
          </a:p>
          <a:p>
            <a:r>
              <a:rPr lang="bg-BG" altLang="en-US" sz="2400" dirty="0"/>
              <a:t>Съдържа цели за безопасност, които трябва да бъдат изпълнени на различни нива на стабилност, съизмерими с риска.</a:t>
            </a:r>
          </a:p>
          <a:p>
            <a:r>
              <a:rPr lang="bg-BG" altLang="en-US" sz="2400" dirty="0"/>
              <a:t>Разделя риска, свързан с експлоатация на БЛС в два различни класа:</a:t>
            </a:r>
          </a:p>
          <a:p>
            <a:pPr marL="0" indent="0">
              <a:buNone/>
            </a:pPr>
            <a:r>
              <a:rPr lang="bg-BG" altLang="en-US" sz="2400" dirty="0"/>
              <a:t>	1. Въздушен риск: рискът </a:t>
            </a:r>
            <a:r>
              <a:rPr lang="ru-RU" altLang="en-US" sz="2400" dirty="0"/>
              <a:t>от </a:t>
            </a:r>
            <a:r>
              <a:rPr lang="bg-BG" altLang="en-US" sz="2400" dirty="0"/>
              <a:t>сблъсък</a:t>
            </a:r>
            <a:r>
              <a:rPr lang="ru-RU" altLang="en-US" sz="2400" dirty="0"/>
              <a:t> между БВС и друг </a:t>
            </a:r>
            <a:r>
              <a:rPr lang="ru-RU" altLang="en-US" sz="2400" dirty="0" err="1"/>
              <a:t>потребител</a:t>
            </a:r>
            <a:r>
              <a:rPr lang="ru-RU" altLang="en-US" sz="2400" dirty="0"/>
              <a:t> на </a:t>
            </a:r>
            <a:r>
              <a:rPr lang="ru-RU" altLang="en-US" sz="2400" dirty="0" err="1"/>
              <a:t>въздушното</a:t>
            </a:r>
            <a:r>
              <a:rPr lang="ru-RU" altLang="en-US" sz="2400" dirty="0"/>
              <a:t> пространство.</a:t>
            </a:r>
          </a:p>
          <a:p>
            <a:pPr marL="0" indent="0">
              <a:buNone/>
            </a:pPr>
            <a:r>
              <a:rPr lang="ru-RU" altLang="en-US" sz="2400" dirty="0"/>
              <a:t>	2. </a:t>
            </a:r>
            <a:r>
              <a:rPr lang="ru-RU" altLang="en-US" sz="2400" dirty="0" err="1"/>
              <a:t>Наземен</a:t>
            </a:r>
            <a:r>
              <a:rPr lang="ru-RU" altLang="en-US" sz="2400" dirty="0"/>
              <a:t> риск: </a:t>
            </a:r>
            <a:r>
              <a:rPr lang="ru-RU" altLang="en-US" sz="2400" dirty="0" err="1"/>
              <a:t>рискът</a:t>
            </a:r>
            <a:r>
              <a:rPr lang="ru-RU" altLang="en-US" sz="2400" dirty="0"/>
              <a:t> от </a:t>
            </a:r>
            <a:r>
              <a:rPr lang="ru-RU" altLang="en-US" sz="2400" dirty="0" err="1"/>
              <a:t>сблъсък</a:t>
            </a:r>
            <a:r>
              <a:rPr lang="ru-RU" altLang="en-US" sz="2400" dirty="0"/>
              <a:t> на БВС с хора, </a:t>
            </a:r>
          </a:p>
          <a:p>
            <a:pPr marL="0" indent="0">
              <a:buNone/>
            </a:pPr>
            <a:r>
              <a:rPr lang="ru-RU" altLang="en-US" sz="2400" dirty="0" err="1"/>
              <a:t>животни</a:t>
            </a:r>
            <a:r>
              <a:rPr lang="ru-RU" altLang="en-US" sz="2400" dirty="0"/>
              <a:t> или </a:t>
            </a:r>
            <a:r>
              <a:rPr lang="ru-RU" altLang="en-US" sz="2400" dirty="0" err="1"/>
              <a:t>предмети</a:t>
            </a:r>
            <a:r>
              <a:rPr lang="ru-RU" altLang="en-US" sz="2400" dirty="0"/>
              <a:t>/имущество на </a:t>
            </a:r>
            <a:r>
              <a:rPr lang="ru-RU" altLang="en-US" sz="2400" dirty="0" err="1"/>
              <a:t>земята</a:t>
            </a:r>
            <a:r>
              <a:rPr lang="ru-RU" altLang="en-US" sz="2400" dirty="0"/>
              <a:t>.</a:t>
            </a:r>
          </a:p>
          <a:p>
            <a:endParaRPr lang="bg-BG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6431"/>
            <a:ext cx="10515600" cy="523423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Стъпка№1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Описание на концепция за опериране (</a:t>
            </a:r>
            <a:r>
              <a:rPr lang="bg-BG" sz="1800" b="1" dirty="0" err="1">
                <a:effectLst/>
                <a:latin typeface="+mj-lt"/>
                <a:ea typeface="Times New Roman" panose="02020603050405020304" pitchFamily="18" charset="0"/>
              </a:rPr>
              <a:t>ConOps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Определя се, че планираната операция с БЛС не попада неограничена категория, STS, сертифицирана категория и не е забранена.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endParaRPr lang="bg-BG" sz="18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Пример: 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(1) експлоатация във VLOS на дистанционния пилот;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(2) БВС – </a:t>
            </a:r>
            <a:r>
              <a:rPr lang="bg-BG" sz="1600" i="1" dirty="0" err="1">
                <a:effectLst/>
                <a:latin typeface="+mj-lt"/>
                <a:ea typeface="Times New Roman" panose="02020603050405020304" pitchFamily="18" charset="0"/>
              </a:rPr>
              <a:t>мултикоптер</a:t>
            </a: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 с максимални размери 40х40 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</a:rPr>
              <a:t>cm и </a:t>
            </a:r>
            <a:r>
              <a:rPr lang="en-US" sz="1600" i="1" dirty="0" err="1">
                <a:effectLst/>
                <a:latin typeface="+mj-lt"/>
                <a:ea typeface="Times New Roman" panose="02020603050405020304" pitchFamily="18" charset="0"/>
              </a:rPr>
              <a:t>тегло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2 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</a:rPr>
              <a:t>kg</a:t>
            </a: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(3) над контролирана наземна площ;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(4) по-малко от 120 m над повърхността;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(5) в неконтролирано въздушно пространство или в контролирано въздушно пространство, при условие че няма вероятност за среща с пилотирано ВС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bg-B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146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2A3294-9F3D-6F73-5EFA-5E59EEA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8"/>
            <a:ext cx="10515600" cy="1030141"/>
          </a:xfrm>
        </p:spPr>
        <p:txBody>
          <a:bodyPr/>
          <a:lstStyle/>
          <a:p>
            <a:r>
              <a:rPr lang="bg-BG" altLang="en-US" sz="2800" i="1" dirty="0"/>
              <a:t>Оценка на експлоатационния риск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7E1AFE-EBF9-8406-263D-1347394A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0484"/>
            <a:ext cx="10515600" cy="5530179"/>
          </a:xfrm>
        </p:spPr>
        <p:txBody>
          <a:bodyPr/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Стъпка № 2 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Оценка на наземен риск (GRC)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Спрямо характеристиките на планираната операция с БЛС се определя присъщият наемен риск.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457200">
              <a:buNone/>
            </a:pPr>
            <a:endParaRPr lang="en-US" sz="18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bg-BG" sz="1600" i="1" dirty="0">
                <a:effectLst/>
                <a:latin typeface="+mj-lt"/>
                <a:ea typeface="Times New Roman" panose="02020603050405020304" pitchFamily="18" charset="0"/>
              </a:rPr>
              <a:t>Пример: Както сме определили в Стъпка №1, имаме VLOS, с БВС - 2 кг и над контролирана   наземна площ, следователно наземният риск е 1. 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latin typeface="+mj-lt"/>
            </a:endParaRP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bg-BG" alt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A98802-BACF-03DD-FCA7-E6C23C877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59989"/>
              </p:ext>
            </p:extLst>
          </p:nvPr>
        </p:nvGraphicFramePr>
        <p:xfrm>
          <a:off x="838200" y="2089577"/>
          <a:ext cx="10515600" cy="37279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111604">
                  <a:extLst>
                    <a:ext uri="{9D8B030D-6E8A-4147-A177-3AD203B41FA5}">
                      <a16:colId xmlns:a16="http://schemas.microsoft.com/office/drawing/2014/main" val="3903935930"/>
                    </a:ext>
                  </a:extLst>
                </a:gridCol>
                <a:gridCol w="1226364">
                  <a:extLst>
                    <a:ext uri="{9D8B030D-6E8A-4147-A177-3AD203B41FA5}">
                      <a16:colId xmlns:a16="http://schemas.microsoft.com/office/drawing/2014/main" val="3548618440"/>
                    </a:ext>
                  </a:extLst>
                </a:gridCol>
                <a:gridCol w="1228468">
                  <a:extLst>
                    <a:ext uri="{9D8B030D-6E8A-4147-A177-3AD203B41FA5}">
                      <a16:colId xmlns:a16="http://schemas.microsoft.com/office/drawing/2014/main" val="1730551217"/>
                    </a:ext>
                  </a:extLst>
                </a:gridCol>
                <a:gridCol w="1398855">
                  <a:extLst>
                    <a:ext uri="{9D8B030D-6E8A-4147-A177-3AD203B41FA5}">
                      <a16:colId xmlns:a16="http://schemas.microsoft.com/office/drawing/2014/main" val="2447264768"/>
                    </a:ext>
                  </a:extLst>
                </a:gridCol>
                <a:gridCol w="1550309">
                  <a:extLst>
                    <a:ext uri="{9D8B030D-6E8A-4147-A177-3AD203B41FA5}">
                      <a16:colId xmlns:a16="http://schemas.microsoft.com/office/drawing/2014/main" val="3637244520"/>
                    </a:ext>
                  </a:extLst>
                </a:gridCol>
              </a:tblGrid>
              <a:tr h="273879">
                <a:tc gridSpan="5"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 на присъщия на БЛС наземен риск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409280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на максималните размери на БЛС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8 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99213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Очаквана типична кинетична енергия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700 J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34 KJ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1084 KJ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1084 KJ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627489"/>
                  </a:ext>
                </a:extLst>
              </a:tr>
              <a:tr h="355538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Оперативни сценарии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72815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VLOS/BVLOS върху контролирана наземна площ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593639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VLOS в слабо населена среда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37934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BVLOS в слабо населена среда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15264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VLOS в населена среда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60368"/>
                  </a:ext>
                </a:extLst>
              </a:tr>
              <a:tr h="355538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BVLOS в населена среда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11308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VLOS над множество хора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07962"/>
                  </a:ext>
                </a:extLst>
              </a:tr>
              <a:tr h="342873">
                <a:tc>
                  <a:txBody>
                    <a:bodyPr/>
                    <a:lstStyle/>
                    <a:p>
                      <a:pPr algn="just"/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BVLOS над множество хора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12" marR="6671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01119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24220A1-899F-4C58-B279-E1C721BB0F9A}" vid="{9A91F076-99EB-45BE-9A7D-BB2B142F54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Ppt0000002</Template>
  <TotalTime>952</TotalTime>
  <Words>1990</Words>
  <Application>Microsoft Office PowerPoint</Application>
  <PresentationFormat>Широк екран</PresentationFormat>
  <Paragraphs>338</Paragraphs>
  <Slides>20</Slides>
  <Notes>17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Ppt0000002</vt:lpstr>
      <vt:lpstr>Оценка на риска при операции с БЛС в специфична категория </vt:lpstr>
      <vt:lpstr>Терминология</vt:lpstr>
      <vt:lpstr>Законодателство ЕС  Регламент (ЕС) 2018/1139 </vt:lpstr>
      <vt:lpstr>Законодателство ЕС  </vt:lpstr>
      <vt:lpstr>Презентация на PowerPoint</vt:lpstr>
      <vt:lpstr>Основни изисквания Неограничена категория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Оценка на експлоатационния риск </vt:lpstr>
      <vt:lpstr>Презентация на PowerPoint</vt:lpstr>
      <vt:lpstr>Advanced/Urban Air Mobility EMS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NEO</dc:creator>
  <cp:lastModifiedBy>НТС по транспорт</cp:lastModifiedBy>
  <cp:revision>35</cp:revision>
  <dcterms:created xsi:type="dcterms:W3CDTF">2018-11-05T18:17:53Z</dcterms:created>
  <dcterms:modified xsi:type="dcterms:W3CDTF">2022-06-28T07:13:33Z</dcterms:modified>
</cp:coreProperties>
</file>