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20"/>
  </p:notesMasterIdLst>
  <p:sldIdLst>
    <p:sldId id="287" r:id="rId6"/>
    <p:sldId id="300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5" r:id="rId16"/>
    <p:sldId id="384" r:id="rId17"/>
    <p:sldId id="386" r:id="rId18"/>
    <p:sldId id="364" r:id="rId19"/>
  </p:sldIdLst>
  <p:sldSz cx="12192000" cy="6858000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al Tahsin" initials="MT" lastIdx="3" clrIdx="0">
    <p:extLst>
      <p:ext uri="{19B8F6BF-5375-455C-9EA6-DF929625EA0E}">
        <p15:presenceInfo xmlns:p15="http://schemas.microsoft.com/office/powerpoint/2012/main" userId="Meral Tahs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513" autoAdjust="0"/>
  </p:normalViewPr>
  <p:slideViewPr>
    <p:cSldViewPr snapToGrid="0" snapToObject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0E98-DA9B-D641-AA02-DB44447A060A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9F45-38FE-1947-BADE-AEF00924A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99F45-38FE-1947-BADE-AEF00924A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76FDD-6980-4CEF-AB50-B0E1A02373A6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67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tCAT</a:t>
            </a:r>
            <a:endParaRPr lang="en-US" dirty="0"/>
          </a:p>
          <a:p>
            <a:r>
              <a:rPr lang="en-US"/>
              <a:t>X-MAN</a:t>
            </a:r>
            <a:endParaRPr lang="en-US" dirty="0"/>
          </a:p>
          <a:p>
            <a:r>
              <a:rPr lang="en-US" dirty="0"/>
              <a:t>DLS IRIS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99F45-38FE-1947-BADE-AEF00924A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PJ01 </a:t>
            </a:r>
            <a:r>
              <a:rPr lang="ru-RU" sz="1200" dirty="0"/>
              <a:t>Цифрова синхронизация на долитания и отлитания</a:t>
            </a:r>
            <a:endParaRPr lang="en-US" sz="1200" dirty="0"/>
          </a:p>
          <a:p>
            <a:r>
              <a:rPr lang="en-GB" dirty="0">
                <a:solidFill>
                  <a:srgbClr val="6E6E6E"/>
                </a:solidFill>
                <a:ea typeface="Roboto Light" panose="02000000000000000000" pitchFamily="2" charset="0"/>
                <a:cs typeface="Arial" pitchFamily="34" charset="0"/>
              </a:rPr>
              <a:t>Departure Management from Multiple Airports</a:t>
            </a:r>
          </a:p>
          <a:p>
            <a:r>
              <a:rPr lang="en-GB" dirty="0">
                <a:solidFill>
                  <a:srgbClr val="6E6E6E"/>
                </a:solidFill>
                <a:ea typeface="Roboto Light" panose="02000000000000000000" pitchFamily="2" charset="0"/>
                <a:cs typeface="Arial" pitchFamily="34" charset="0"/>
              </a:rPr>
              <a:t>Integrated Arrival Departure Management for traffic optimisation within the TMA and Extended TMA Airspace</a:t>
            </a:r>
            <a:endParaRPr lang="en-US" sz="1200" dirty="0"/>
          </a:p>
          <a:p>
            <a:endParaRPr lang="bg-BG" dirty="0"/>
          </a:p>
          <a:p>
            <a:endParaRPr lang="bg-BG" dirty="0"/>
          </a:p>
          <a:p>
            <a:r>
              <a:rPr lang="en-GB" dirty="0"/>
              <a:t>PJ02 </a:t>
            </a:r>
            <a:r>
              <a:rPr lang="ru-RU" dirty="0"/>
              <a:t>Пропускателна способност на летището и пистата</a:t>
            </a:r>
            <a:endParaRPr lang="bg-BG" dirty="0"/>
          </a:p>
          <a:p>
            <a:r>
              <a:rPr lang="en-US" dirty="0"/>
              <a:t>PJ.02-04: Advanced geometric GNSS based procedures in the TMA (V2)</a:t>
            </a:r>
          </a:p>
          <a:p>
            <a:r>
              <a:rPr lang="en-US" dirty="0"/>
              <a:t>PJ.02-14: Evolution of separation minima for increased runway throughput (V2 and V3)</a:t>
            </a:r>
          </a:p>
          <a:p>
            <a:r>
              <a:rPr lang="en-US" dirty="0"/>
              <a:t>PJ.02-17: Improved access to secondary airports (V3)</a:t>
            </a:r>
          </a:p>
          <a:p>
            <a:r>
              <a:rPr lang="en-US" dirty="0"/>
              <a:t>PJ.02-21: Digital evolution of integrated surface management (V3)</a:t>
            </a:r>
          </a:p>
          <a:p>
            <a:r>
              <a:rPr lang="en-US" dirty="0"/>
              <a:t>PJ.02-25: Safety support tools for avoiding runway excursions (V3)</a:t>
            </a:r>
          </a:p>
          <a:p>
            <a:endParaRPr lang="bg-BG" dirty="0"/>
          </a:p>
          <a:p>
            <a:r>
              <a:rPr lang="en-US" dirty="0"/>
              <a:t>PJ.04 </a:t>
            </a:r>
            <a:r>
              <a:rPr lang="bg-BG" dirty="0"/>
              <a:t>Пълно управление на летището</a:t>
            </a: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Connected Regional Airports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Regional Airports Collaborative Management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Connected Large Airports</a:t>
            </a:r>
            <a:endParaRPr lang="en-US" dirty="0"/>
          </a:p>
          <a:p>
            <a:r>
              <a:rPr lang="en-US" dirty="0"/>
              <a:t>‘Airside-Landside integration’</a:t>
            </a:r>
            <a:endParaRPr lang="bg-BG" dirty="0"/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‘MET performance management’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ENV performance management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PJ05 </a:t>
            </a:r>
            <a:r>
              <a:rPr lang="bg-BG" sz="1200" dirty="0"/>
              <a:t>Дигитални технологии за летищна кула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Multiple Remote Tower and Remote Tower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centre</a:t>
            </a:r>
            <a:endParaRPr lang="bg-BG" dirty="0"/>
          </a:p>
          <a:p>
            <a:r>
              <a:rPr lang="en-US" dirty="0"/>
              <a:t>HMI Interaction modes for Airport Tower</a:t>
            </a:r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PJ07</a:t>
            </a:r>
            <a:r>
              <a:rPr lang="bg-BG" sz="1200" dirty="0"/>
              <a:t> Оптимизирани операции на потребителите на въздушно пространство</a:t>
            </a:r>
          </a:p>
          <a:p>
            <a:r>
              <a:rPr lang="en-US" dirty="0"/>
              <a:t>Solution PJ.07-W2-38 Enhanced integration of AU trajectory definition and network management processes</a:t>
            </a:r>
          </a:p>
          <a:p>
            <a:r>
              <a:rPr lang="en-US" dirty="0"/>
              <a:t>Solution PJ.07-W2-39 Collaborative framework managing delay constraints on arrivals</a:t>
            </a:r>
          </a:p>
          <a:p>
            <a:r>
              <a:rPr lang="en-US" dirty="0"/>
              <a:t>Solution PJ.07-W2-40 Mission trajectories management with integrated Dynamic Mobile Areas (DMA) Type 1 and Type 2</a:t>
            </a:r>
            <a:endParaRPr lang="bg-BG" dirty="0"/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PJ.09 </a:t>
            </a:r>
            <a:r>
              <a:rPr lang="ru-RU" sz="1200" dirty="0"/>
              <a:t>Услуги за дигитално управление на мрежата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PJ.09-W2-44 Dynamic Airspace Configurations (DAC):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PJ.09-W2-45 Enhanced Network Traffic Prediction and shared complexity representation.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PJ.09-W2-47 Network </a:t>
            </a:r>
            <a:r>
              <a:rPr lang="en-US" b="0" i="0" u="sng" strike="noStrike" dirty="0" err="1">
                <a:solidFill>
                  <a:srgbClr val="333333"/>
                </a:solidFill>
                <a:effectLst/>
                <a:latin typeface="inherit"/>
              </a:rPr>
              <a:t>optimisation</a:t>
            </a: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 of multiple ATFCM time based measures.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PJ.09-W2-48 Digital Integrated Network Management and ATC Planning (INAP).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PJ.09-W2-49 Collaborative Network Performance Management.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PJ.10</a:t>
            </a:r>
            <a:r>
              <a:rPr lang="bg-BG" sz="1200" dirty="0"/>
              <a:t> </a:t>
            </a:r>
            <a:r>
              <a:rPr lang="ru-RU" sz="1200" dirty="0"/>
              <a:t>Инструменти на РП за сепарация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PJ.10-W2-73 Flight-centric ATC and Improved Distribution of Separation Responsibility in ATC.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PJ.10-W2-93 Delegation of airspace amongst ATSUs.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PJ.10-W2-96 HMI Interaction modes for ATC centre.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Solution PJ.10-W2-70 Collaborative control and Multi sector planner (MSP) in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-route.</a:t>
            </a: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</a:t>
            </a:r>
            <a:r>
              <a:rPr lang="bg-BG" sz="1200" dirty="0"/>
              <a:t>3 </a:t>
            </a:r>
            <a:r>
              <a:rPr lang="ru-RU" sz="1200" dirty="0"/>
              <a:t>Осигуряване наинтеграция на RPAS в контролирано въздушно пространство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PJ.13-W2-111 ‘Collision avoidance for IFR RPAS’.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PJ.13-W2-115 IFR RPAS accommodation in Airspace Class A to C.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PJ.13-W2-117 IFR RPAS integration in Airspace Class A to C.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PJ.14 </a:t>
            </a:r>
            <a:r>
              <a:rPr lang="bg-BG" sz="1200" dirty="0"/>
              <a:t>Интегрирано КНО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PJ.14-W2-76 Integrated CNS and Spectrum.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PJ.14-W2-77 FCI Services.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PJ.14-W2-107 Future Satellite Communications Data </a:t>
            </a:r>
            <a:r>
              <a:rPr lang="fr-FR" b="0" i="0" u="sng" strike="noStrike" dirty="0" err="1">
                <a:solidFill>
                  <a:srgbClr val="333333"/>
                </a:solidFill>
                <a:effectLst/>
                <a:latin typeface="inherit"/>
              </a:rPr>
              <a:t>link</a:t>
            </a: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PJ.14-W2-60 FCI Terrestrial Data Link and A-PNT enabler (L-DACS).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PJ.14-W2-81 Long-term alternative Position, Navigation and Timing (A-PNT).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PJ.14-W2-79 Dual Frequency / Multi Constellation DFMC GNSS/SBAS and GBAS.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PJ.14-W2-61 Hyper Connected ATM.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PJ.14-W2-110 Aircraft as an AIM/MET sensor and consumer.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PJ.14-W2-83 Surveillance Performance Monitoring.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PJ.14-W2-84 New use and evolution of Cooperative and Non-Cooperative Surveillance.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PJ.18 4D</a:t>
            </a:r>
            <a:r>
              <a:rPr lang="bg-BG" sz="1200" dirty="0"/>
              <a:t> траектории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PJ.18-W2-53 Improved Ground Trajectory Predictions enabling future automation tools.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PJ.18-W2-56 Improved vertical profiles through enhanced vertical clearances.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PJ.18-W2-57 RBT revision supported by datalink and increased automation.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PJ.18-W2-88 Trajectory Prediction Service.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99F45-38FE-1947-BADE-AEF00924A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5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PJ01 </a:t>
            </a:r>
            <a:r>
              <a:rPr lang="ru-RU" sz="1200" dirty="0"/>
              <a:t>Цифрова синхронизация на долитания и отлитания</a:t>
            </a:r>
            <a:endParaRPr lang="en-US" sz="1200" dirty="0"/>
          </a:p>
          <a:p>
            <a:r>
              <a:rPr lang="en-GB" dirty="0">
                <a:solidFill>
                  <a:srgbClr val="6E6E6E"/>
                </a:solidFill>
                <a:ea typeface="Roboto Light" panose="02000000000000000000" pitchFamily="2" charset="0"/>
                <a:cs typeface="Arial" pitchFamily="34" charset="0"/>
              </a:rPr>
              <a:t>Departure Management from Multiple Airports</a:t>
            </a:r>
          </a:p>
          <a:p>
            <a:r>
              <a:rPr lang="en-GB" dirty="0">
                <a:solidFill>
                  <a:srgbClr val="6E6E6E"/>
                </a:solidFill>
                <a:ea typeface="Roboto Light" panose="02000000000000000000" pitchFamily="2" charset="0"/>
                <a:cs typeface="Arial" pitchFamily="34" charset="0"/>
              </a:rPr>
              <a:t>Integrated Arrival Departure Management for traffic optimisation within the TMA and Extended TMA Airspace</a:t>
            </a:r>
            <a:endParaRPr lang="en-US" sz="1200" dirty="0"/>
          </a:p>
          <a:p>
            <a:endParaRPr lang="bg-BG" dirty="0"/>
          </a:p>
          <a:p>
            <a:endParaRPr lang="bg-BG" dirty="0"/>
          </a:p>
          <a:p>
            <a:r>
              <a:rPr lang="en-GB" dirty="0"/>
              <a:t>PJ02 </a:t>
            </a:r>
            <a:r>
              <a:rPr lang="ru-RU" dirty="0"/>
              <a:t>Пропускателна способност на летището и пистата</a:t>
            </a:r>
            <a:endParaRPr lang="bg-BG" dirty="0"/>
          </a:p>
          <a:p>
            <a:r>
              <a:rPr lang="en-US" dirty="0"/>
              <a:t>PJ.02-04: Advanced geometric GNSS based procedures in the TMA (V2)</a:t>
            </a:r>
          </a:p>
          <a:p>
            <a:r>
              <a:rPr lang="en-US" dirty="0"/>
              <a:t>PJ.02-14: Evolution of separation minima for increased runway throughput (V2 and V3)</a:t>
            </a:r>
          </a:p>
          <a:p>
            <a:r>
              <a:rPr lang="en-US" dirty="0"/>
              <a:t>PJ.02-17: Improved access to secondary airports (V3)</a:t>
            </a:r>
          </a:p>
          <a:p>
            <a:r>
              <a:rPr lang="en-US" dirty="0"/>
              <a:t>PJ.02-21: Digital evolution of integrated surface management (V3)</a:t>
            </a:r>
          </a:p>
          <a:p>
            <a:r>
              <a:rPr lang="en-US" dirty="0"/>
              <a:t>PJ.02-25: Safety support tools for avoiding runway excursions (V3)</a:t>
            </a:r>
          </a:p>
          <a:p>
            <a:endParaRPr lang="bg-BG" dirty="0"/>
          </a:p>
          <a:p>
            <a:r>
              <a:rPr lang="en-US" dirty="0"/>
              <a:t>PJ.04 </a:t>
            </a:r>
            <a:r>
              <a:rPr lang="bg-BG" dirty="0"/>
              <a:t>Пълно управление на летището</a:t>
            </a: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Connected Regional Airports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Regional Airports Collaborative Management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Connected Large Airports</a:t>
            </a:r>
            <a:endParaRPr lang="en-US" dirty="0"/>
          </a:p>
          <a:p>
            <a:r>
              <a:rPr lang="en-US" dirty="0"/>
              <a:t>‘Airside-Landside integration’</a:t>
            </a:r>
            <a:endParaRPr lang="bg-BG" dirty="0"/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‘MET performance management’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ENV performance management</a:t>
            </a:r>
            <a:endParaRPr lang="bg-BG" sz="18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PJ05 </a:t>
            </a:r>
            <a:r>
              <a:rPr lang="bg-BG" sz="1200" dirty="0"/>
              <a:t>Дигитални технологии за летищна кула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Multiple Remote Tower and Remote Tower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centre</a:t>
            </a:r>
            <a:endParaRPr lang="bg-BG" dirty="0"/>
          </a:p>
          <a:p>
            <a:r>
              <a:rPr lang="en-US" dirty="0"/>
              <a:t>HMI Interaction modes for Airport Tower</a:t>
            </a:r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PJ07</a:t>
            </a:r>
            <a:r>
              <a:rPr lang="bg-BG" sz="1200" dirty="0"/>
              <a:t> Оптимизирани операции на потребителите на въздушно пространство</a:t>
            </a:r>
          </a:p>
          <a:p>
            <a:r>
              <a:rPr lang="en-US" dirty="0"/>
              <a:t>Solution PJ.07-W2-38 Enhanced integration of AU trajectory definition and network management processes</a:t>
            </a:r>
          </a:p>
          <a:p>
            <a:r>
              <a:rPr lang="en-US" dirty="0"/>
              <a:t>Solution PJ.07-W2-39 Collaborative framework managing delay constraints on arrivals</a:t>
            </a:r>
          </a:p>
          <a:p>
            <a:r>
              <a:rPr lang="en-US" dirty="0"/>
              <a:t>Solution PJ.07-W2-40 Mission trajectories management with integrated Dynamic Mobile Areas (DMA) Type 1 and Type 2</a:t>
            </a:r>
            <a:endParaRPr lang="bg-BG" dirty="0"/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PJ.09 </a:t>
            </a:r>
            <a:r>
              <a:rPr lang="ru-RU" sz="1200" dirty="0"/>
              <a:t>Услуги за дигитално управление на мрежата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PJ.09-W2-44 Dynamic Airspace Configurations (DAC):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PJ.09-W2-45 Enhanced Network Traffic Prediction and shared complexity representation.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PJ.09-W2-47 Network </a:t>
            </a:r>
            <a:r>
              <a:rPr lang="en-US" b="0" i="0" u="sng" strike="noStrike" dirty="0" err="1">
                <a:solidFill>
                  <a:srgbClr val="333333"/>
                </a:solidFill>
                <a:effectLst/>
                <a:latin typeface="inherit"/>
              </a:rPr>
              <a:t>optimisation</a:t>
            </a: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 of multiple ATFCM time based measures.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PJ.09-W2-48 Digital Integrated Network Management and ATC Planning (INAP).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PJ.09-W2-49 Collaborative Network Performance Management.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bg-B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PJ.10</a:t>
            </a:r>
            <a:r>
              <a:rPr lang="bg-BG" sz="1200" dirty="0"/>
              <a:t> </a:t>
            </a:r>
            <a:r>
              <a:rPr lang="ru-RU" sz="1200" dirty="0"/>
              <a:t>Инструменти на РП за сепарация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PJ.10-W2-73 Flight-centric ATC and Improved Distribution of Separation Responsibility in ATC.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PJ.10-W2-93 Delegation of airspace amongst ATSUs.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PJ.10-W2-96 HMI Interaction modes for ATC centre.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Solution PJ.10-W2-70 Collaborative control and Multi sector planner (MSP) in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en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-route.</a:t>
            </a: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</a:t>
            </a:r>
            <a:r>
              <a:rPr lang="bg-BG" sz="1200" dirty="0"/>
              <a:t>3 </a:t>
            </a:r>
            <a:r>
              <a:rPr lang="ru-RU" sz="1200" dirty="0"/>
              <a:t>Осигуряване наинтеграция на RPAS в контролирано въздушно пространство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PJ.13-W2-111 ‘Collision avoidance for IFR RPAS’.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PJ.13-W2-115 IFR RPAS accommodation in Airspace Class A to C.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PJ.13-W2-117 IFR RPAS integration in Airspace Class A to C.</a:t>
            </a: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PJ.14 </a:t>
            </a:r>
            <a:r>
              <a:rPr lang="bg-BG" sz="1200" dirty="0"/>
              <a:t>Интегрирано КНО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PJ.14-W2-76 Integrated CNS and Spectrum.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PJ.14-W2-77 FCI Services.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PJ.14-W2-107 Future Satellite Communications Data </a:t>
            </a:r>
            <a:r>
              <a:rPr lang="fr-FR" b="0" i="0" u="sng" strike="noStrike" dirty="0" err="1">
                <a:solidFill>
                  <a:srgbClr val="333333"/>
                </a:solidFill>
                <a:effectLst/>
                <a:latin typeface="inherit"/>
              </a:rPr>
              <a:t>link</a:t>
            </a: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PJ.14-W2-60 FCI Terrestrial Data Link and A-PNT enabler (L-DACS).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PJ.14-W2-81 Long-term alternative Position, Navigation and Timing (A-PNT).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PJ.14-W2-79 Dual Frequency / Multi Constellation DFMC GNSS/SBAS and GBAS.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PJ.14-W2-61 Hyper Connected ATM.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PJ.14-W2-110 Aircraft as an AIM/MET sensor and consumer.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PJ.14-W2-83 Surveillance Performance Monitoring.</a:t>
            </a:r>
            <a:endParaRPr lang="fr-FR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PJ.14-W2-84 New use and evolution of Cooperative and Non-Cooperative Surveillance.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sng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PJ.18 4D</a:t>
            </a:r>
            <a:r>
              <a:rPr lang="bg-BG" sz="1200" dirty="0"/>
              <a:t> траектории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PJ.18-W2-53 Improved Ground Trajectory Predictions enabling future automation tools.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PJ.18-W2-56 Improved vertical profiles through enhanced vertical clearances.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PJ.18-W2-57 RBT revision supported by datalink and increased automation.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strike="noStrike" dirty="0">
                <a:solidFill>
                  <a:srgbClr val="333333"/>
                </a:solidFill>
                <a:effectLst/>
                <a:latin typeface="inherit"/>
              </a:rPr>
              <a:t>Solution PJ.18-W2-88 Trajectory Prediction Service.</a:t>
            </a:r>
            <a:endParaRPr lang="en-US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</a:t>
            </a:r>
            <a:r>
              <a:rPr lang="bg-BG" sz="1200" dirty="0"/>
              <a:t>.32 – Виртуален център за УВД</a:t>
            </a:r>
            <a:endParaRPr lang="ru-RU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PJ32-W3-01 Air Traffic Flow and Capacity Management (ATFCM) aspects of airspace delegation amongst ATSUs.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Technical infrastructure to support the validation on the ATC aspects of airspace delegation amongst ATSUs and the validation activities required on the ATFCM aspects of airspace delegation amongst ATSUs.</a:t>
            </a: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</a:t>
            </a:r>
            <a:r>
              <a:rPr lang="bg-BG" sz="1200" dirty="0"/>
              <a:t>.33</a:t>
            </a:r>
            <a:r>
              <a:rPr lang="en-US" sz="1200" dirty="0"/>
              <a:t> </a:t>
            </a:r>
            <a:r>
              <a:rPr lang="ru-RU" sz="1200" dirty="0"/>
              <a:t>Гъвкаво раз</a:t>
            </a:r>
            <a:r>
              <a:rPr lang="bg-BG" sz="1200" dirty="0"/>
              <a:t>решение за работа на РП </a:t>
            </a:r>
            <a:r>
              <a:rPr lang="ru-RU" sz="1200" dirty="0"/>
              <a:t>и LDACS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</a:t>
            </a:r>
            <a:r>
              <a:rPr lang="bg-BG" sz="1200" dirty="0"/>
              <a:t>.34 Интерфейс между УВД и </a:t>
            </a:r>
            <a:r>
              <a:rPr lang="en-US" sz="1200" dirty="0"/>
              <a:t>U-Space</a:t>
            </a:r>
            <a:endParaRPr lang="ru-RU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requirements for U-space information exchange with ATM through SWIM and validates a set of selected U-space services, Collaborative ATM-U-space Concept of Operations (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ConOps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) for drones in a fully collaborative environment with ATM</a:t>
            </a:r>
            <a:endParaRPr lang="bg-BG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</a:t>
            </a:r>
            <a:r>
              <a:rPr lang="bg-BG" sz="1200" dirty="0"/>
              <a:t>.3</a:t>
            </a:r>
            <a:r>
              <a:rPr lang="en-US" sz="1200" dirty="0"/>
              <a:t>7 </a:t>
            </a:r>
            <a:r>
              <a:rPr lang="bg-BG" sz="1200" dirty="0"/>
              <a:t>Интегриране на операциите в </a:t>
            </a:r>
            <a:r>
              <a:rPr lang="en-US" sz="1200" dirty="0"/>
              <a:t>TMA, </a:t>
            </a:r>
            <a:r>
              <a:rPr lang="bg-BG" sz="1200" dirty="0"/>
              <a:t>летището и ПИК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Integrated runway throughput and terminal efficiency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Collaborative framework managing delay constraints on arrivals)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Dynamic E-TMA for advanced continuous climb and descent operations and improved arrival and departure operations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PJ.</a:t>
            </a:r>
            <a:r>
              <a:rPr lang="bg-BG" sz="1200" dirty="0"/>
              <a:t>38</a:t>
            </a:r>
            <a:r>
              <a:rPr lang="en-US" sz="1200" dirty="0"/>
              <a:t> </a:t>
            </a:r>
            <a:r>
              <a:rPr lang="ru-RU" sz="1200" dirty="0"/>
              <a:t>подобрен</a:t>
            </a:r>
            <a:r>
              <a:rPr lang="bg-BG" sz="1200" dirty="0"/>
              <a:t>о УВД чрез </a:t>
            </a:r>
            <a:r>
              <a:rPr lang="ru-RU" sz="1200" dirty="0"/>
              <a:t>ADS-C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Solution PJ.18-W2-53B (improved ground trajectory predictions enabling future automation tools),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Solution PJ.18-W2-56 (improved vertical profiles through enhanced vertical clearances), 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latin typeface="inherit"/>
              </a:rPr>
              <a:t>Solution PJ10-02a (improved performance in the provision of separation with use of ADS-C/EPP data).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99F45-38FE-1947-BADE-AEF00924A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99F45-38FE-1947-BADE-AEF00924A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4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274644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4" y="136521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2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2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6512" y="8461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6D23CCBB-6120-6548-A71D-608E6D8A91F9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2392ECE7-0EAC-BF4C-8C48-FF8BBC3852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CD559-214F-06E0-3C82-865C47275E5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217" y="-8761"/>
            <a:ext cx="2619375" cy="7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12" rtl="0" eaLnBrk="1" fontAlgn="base" hangingPunct="1"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12"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423"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634"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846" algn="ctr" defTabSz="457212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08" indent="-342908" algn="l" defTabSz="45721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45721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45721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45721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45721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42" y="1068636"/>
            <a:ext cx="10972800" cy="50575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„АВИАЦИОНЕН ФОРУМ – 20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SESAR – </a:t>
            </a:r>
            <a:r>
              <a:rPr lang="bg-BG" sz="3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технологичният стълб на Единното европейско небе. Проблеми и предизвикателства</a:t>
            </a: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bg-BG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Илиев</a:t>
            </a:r>
          </a:p>
          <a:p>
            <a:pPr marL="0" indent="0" algn="ctr">
              <a:buNone/>
            </a:pPr>
            <a:r>
              <a:rPr lang="bg-BG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Началник отдел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„Програми и стратегии“ </a:t>
            </a:r>
          </a:p>
          <a:p>
            <a:pPr marL="0" indent="0" algn="ctr">
              <a:buNone/>
            </a:pPr>
            <a:r>
              <a:rPr lang="bg-BG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 РВД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София, 28 ЮНИ 2022 г.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C1-B81F-9D2C-A549-C9ECE40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172681"/>
            <a:ext cx="10972800" cy="1020499"/>
          </a:xfrm>
        </p:spPr>
        <p:txBody>
          <a:bodyPr/>
          <a:lstStyle/>
          <a:p>
            <a:pPr algn="r"/>
            <a:r>
              <a:rPr lang="bg-BG" sz="2400" dirty="0"/>
              <a:t>Бази на </a:t>
            </a:r>
            <a:r>
              <a:rPr lang="en-US" sz="2400" dirty="0"/>
              <a:t>REGA </a:t>
            </a:r>
            <a:r>
              <a:rPr lang="bg-BG" sz="2400" dirty="0"/>
              <a:t> - летище </a:t>
            </a:r>
            <a:r>
              <a:rPr lang="en-US" sz="2400" dirty="0" err="1"/>
              <a:t>Samedan</a:t>
            </a:r>
            <a:r>
              <a:rPr lang="en-US" sz="2400" dirty="0"/>
              <a:t> </a:t>
            </a:r>
            <a:r>
              <a:rPr lang="bg-BG" sz="2400" dirty="0"/>
              <a:t>(</a:t>
            </a:r>
            <a:r>
              <a:rPr lang="en-US" sz="2400" dirty="0"/>
              <a:t>LSZS)</a:t>
            </a:r>
            <a:r>
              <a:rPr lang="bg-BG" sz="2400" dirty="0"/>
              <a:t> и </a:t>
            </a:r>
            <a:br>
              <a:rPr lang="bg-BG" sz="2400" dirty="0"/>
            </a:br>
            <a:r>
              <a:rPr lang="bg-BG" sz="2400" dirty="0" err="1"/>
              <a:t>хеликоптерна</a:t>
            </a:r>
            <a:r>
              <a:rPr lang="bg-BG" sz="2400" dirty="0"/>
              <a:t> площадка на болница </a:t>
            </a:r>
            <a:r>
              <a:rPr lang="en-US" sz="2400" dirty="0"/>
              <a:t>Chur (LSHC)</a:t>
            </a:r>
            <a:br>
              <a:rPr lang="en-US" sz="1600" dirty="0"/>
            </a:br>
            <a:endParaRPr lang="ru-RU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CAFD8D-80E9-EEAF-2396-719944A7A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279" y="960275"/>
            <a:ext cx="5742774" cy="38313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E4231-33CD-0F9A-A74C-A99DBC1A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7" y="960275"/>
            <a:ext cx="5675443" cy="3801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D5A7C-2A91-8F3E-A435-81A02373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051" y="4526055"/>
            <a:ext cx="3350678" cy="2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C1-B81F-9D2C-A549-C9ECE40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-90685"/>
            <a:ext cx="10972800" cy="1020499"/>
          </a:xfrm>
        </p:spPr>
        <p:txBody>
          <a:bodyPr/>
          <a:lstStyle/>
          <a:p>
            <a:pPr algn="r"/>
            <a:r>
              <a:rPr lang="bg-BG" sz="2400" dirty="0"/>
              <a:t>Оборудване</a:t>
            </a:r>
            <a:endParaRPr lang="ru-RU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7DABE-378F-56C2-9ED1-7D24AA0A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88" y="1116464"/>
            <a:ext cx="3801598" cy="390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BEB38-747E-7249-1EA9-2CB5C088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04" y="3348586"/>
            <a:ext cx="3067050" cy="2686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76A455-F1CC-B857-ED0C-CF86C8CB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6" y="887335"/>
            <a:ext cx="3374791" cy="2413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E2EC67-0AC6-E3D1-4852-FA7C0A4C452D}"/>
              </a:ext>
            </a:extLst>
          </p:cNvPr>
          <p:cNvSpPr txBox="1"/>
          <p:nvPr/>
        </p:nvSpPr>
        <p:spPr>
          <a:xfrm>
            <a:off x="391928" y="3524482"/>
            <a:ext cx="3660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Монитор на подхода</a:t>
            </a:r>
            <a:r>
              <a:rPr lang="en-US" dirty="0"/>
              <a:t> </a:t>
            </a:r>
            <a:r>
              <a:rPr lang="bg-BG" dirty="0"/>
              <a:t>на ВС  (</a:t>
            </a:r>
            <a:r>
              <a:rPr lang="en-US" dirty="0"/>
              <a:t>approach path monitor) </a:t>
            </a:r>
            <a:r>
              <a:rPr lang="bg-BG" dirty="0"/>
              <a:t>на база </a:t>
            </a:r>
            <a:r>
              <a:rPr lang="en-US" dirty="0"/>
              <a:t>ADS-B Mode-S</a:t>
            </a:r>
            <a:r>
              <a:rPr lang="bg-BG" dirty="0"/>
              <a:t> приемник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BB0419-69E5-D13A-9902-70E2322616D1}"/>
              </a:ext>
            </a:extLst>
          </p:cNvPr>
          <p:cNvSpPr txBox="1"/>
          <p:nvPr/>
        </p:nvSpPr>
        <p:spPr>
          <a:xfrm>
            <a:off x="3557240" y="5018974"/>
            <a:ext cx="5765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Хеликоптер</a:t>
            </a:r>
            <a:r>
              <a:rPr lang="en-US" dirty="0"/>
              <a:t> AgustaWestland AW109SP </a:t>
            </a:r>
            <a:r>
              <a:rPr lang="bg-BG" dirty="0"/>
              <a:t>с</a:t>
            </a:r>
            <a:r>
              <a:rPr lang="en-US" dirty="0"/>
              <a:t> ETSO-C146 </a:t>
            </a:r>
            <a:r>
              <a:rPr lang="bg-BG" dirty="0"/>
              <a:t>сертифицирани</a:t>
            </a:r>
            <a:r>
              <a:rPr lang="en-US" dirty="0"/>
              <a:t> GPS/SBAS </a:t>
            </a:r>
            <a:r>
              <a:rPr lang="bg-BG" dirty="0"/>
              <a:t>приемници</a:t>
            </a:r>
            <a:r>
              <a:rPr lang="en-US" dirty="0"/>
              <a:t>, Rockwell Collins TDR 94 ADS-B 1090 ES </a:t>
            </a:r>
            <a:r>
              <a:rPr lang="bg-BG" dirty="0"/>
              <a:t>транспондер</a:t>
            </a:r>
            <a:endParaRPr lang="en-US" dirty="0"/>
          </a:p>
          <a:p>
            <a:r>
              <a:rPr lang="bg-BG" dirty="0"/>
              <a:t>със</a:t>
            </a:r>
            <a:r>
              <a:rPr lang="en-US" dirty="0"/>
              <a:t> </a:t>
            </a:r>
            <a:r>
              <a:rPr lang="bg-BG" dirty="0"/>
              <a:t>сертификат за </a:t>
            </a:r>
            <a:r>
              <a:rPr lang="en-US" dirty="0"/>
              <a:t>RNP 0.3 </a:t>
            </a:r>
            <a:r>
              <a:rPr lang="bg-BG" dirty="0"/>
              <a:t>и</a:t>
            </a:r>
            <a:r>
              <a:rPr lang="en-US" dirty="0"/>
              <a:t> RNP APCH</a:t>
            </a:r>
            <a:r>
              <a:rPr lang="bg-BG" dirty="0"/>
              <a:t> </a:t>
            </a:r>
            <a:r>
              <a:rPr lang="en-US" dirty="0"/>
              <a:t>+</a:t>
            </a:r>
            <a:endParaRPr lang="bg-BG" dirty="0"/>
          </a:p>
          <a:p>
            <a:r>
              <a:rPr lang="bg-BG" dirty="0"/>
              <a:t>Геодезичен </a:t>
            </a:r>
            <a:r>
              <a:rPr lang="en-US" dirty="0"/>
              <a:t>GPS/GLONASS</a:t>
            </a:r>
            <a:r>
              <a:rPr lang="bg-BG" dirty="0"/>
              <a:t> </a:t>
            </a:r>
            <a:r>
              <a:rPr lang="en-US" dirty="0"/>
              <a:t>JAVAD </a:t>
            </a:r>
            <a:r>
              <a:rPr lang="bg-BG" dirty="0"/>
              <a:t>приемник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DE85C5-B758-A631-EC99-ED7088872BDC}"/>
              </a:ext>
            </a:extLst>
          </p:cNvPr>
          <p:cNvSpPr txBox="1"/>
          <p:nvPr/>
        </p:nvSpPr>
        <p:spPr>
          <a:xfrm>
            <a:off x="9735829" y="2800208"/>
            <a:ext cx="245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GNSS </a:t>
            </a:r>
            <a:r>
              <a:rPr lang="bg-BG" dirty="0"/>
              <a:t>монитор (</a:t>
            </a:r>
            <a:r>
              <a:rPr lang="en-US" dirty="0"/>
              <a:t>GSP </a:t>
            </a:r>
            <a:r>
              <a:rPr lang="bg-BG" dirty="0"/>
              <a:t>и </a:t>
            </a:r>
            <a:r>
              <a:rPr lang="en-US" dirty="0"/>
              <a:t>EGNOS</a:t>
            </a:r>
            <a:r>
              <a:rPr lang="bg-B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9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C1-B81F-9D2C-A549-C9ECE40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905" y="335320"/>
            <a:ext cx="8080813" cy="1020499"/>
          </a:xfrm>
        </p:spPr>
        <p:txBody>
          <a:bodyPr/>
          <a:lstStyle/>
          <a:p>
            <a:pPr algn="r"/>
            <a:r>
              <a:rPr lang="bg-BG" sz="2400" dirty="0"/>
              <a:t>Свързване на </a:t>
            </a:r>
            <a:r>
              <a:rPr lang="en-US" sz="2400" dirty="0" err="1"/>
              <a:t>Samedan</a:t>
            </a:r>
            <a:r>
              <a:rPr lang="en-US" sz="2400" dirty="0"/>
              <a:t> </a:t>
            </a:r>
            <a:r>
              <a:rPr lang="bg-BG" sz="2400" dirty="0"/>
              <a:t>(</a:t>
            </a:r>
            <a:r>
              <a:rPr lang="en-US" sz="2400" dirty="0"/>
              <a:t>LSZS)</a:t>
            </a:r>
            <a:r>
              <a:rPr lang="bg-BG" sz="2400" dirty="0"/>
              <a:t> и </a:t>
            </a:r>
            <a:br>
              <a:rPr lang="bg-BG" sz="2400" dirty="0"/>
            </a:br>
            <a:r>
              <a:rPr lang="bg-BG" sz="2400" dirty="0" err="1"/>
              <a:t>хеликоптерна</a:t>
            </a:r>
            <a:r>
              <a:rPr lang="bg-BG" sz="2400" dirty="0"/>
              <a:t> площадка на болница </a:t>
            </a:r>
            <a:r>
              <a:rPr lang="en-US" sz="2400" dirty="0"/>
              <a:t>Chur (LSHC)</a:t>
            </a:r>
            <a:r>
              <a:rPr lang="bg-BG" sz="2400" dirty="0"/>
              <a:t> </a:t>
            </a:r>
            <a:r>
              <a:rPr lang="en-US" sz="2400" dirty="0"/>
              <a:t> - RNP </a:t>
            </a:r>
            <a:r>
              <a:rPr lang="bg-BG" sz="2400" dirty="0"/>
              <a:t>подходи</a:t>
            </a:r>
            <a:r>
              <a:rPr lang="en-US" sz="2400" dirty="0"/>
              <a:t> </a:t>
            </a:r>
            <a:r>
              <a:rPr lang="bg-BG" sz="2400" dirty="0"/>
              <a:t>(до </a:t>
            </a:r>
            <a:r>
              <a:rPr lang="en-US" sz="2400" dirty="0"/>
              <a:t>LPV</a:t>
            </a:r>
            <a:r>
              <a:rPr lang="bg-BG" sz="2400" dirty="0"/>
              <a:t> минимуми</a:t>
            </a:r>
            <a:r>
              <a:rPr lang="en-US" sz="2400" dirty="0"/>
              <a:t>)</a:t>
            </a:r>
            <a:r>
              <a:rPr lang="bg-BG" sz="2400" dirty="0"/>
              <a:t> и маршрут по ППП</a:t>
            </a:r>
            <a:br>
              <a:rPr lang="en-US" sz="1600" dirty="0"/>
            </a:br>
            <a:endParaRPr lang="ru-RU" sz="24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115C504-75AC-2734-7179-1F793433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82" y="845570"/>
            <a:ext cx="3955537" cy="292697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26302-3195-E664-3C92-17D3CBA5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80" y="4114800"/>
            <a:ext cx="4587494" cy="266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EC679-237D-CCE0-DCBD-2E956FDF9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94" y="1503661"/>
            <a:ext cx="4861012" cy="38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C1-B81F-9D2C-A549-C9ECE40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94621"/>
            <a:ext cx="10972800" cy="875535"/>
          </a:xfrm>
        </p:spPr>
        <p:txBody>
          <a:bodyPr/>
          <a:lstStyle/>
          <a:p>
            <a:pPr algn="r"/>
            <a:r>
              <a:rPr lang="bg-BG" sz="2400" dirty="0"/>
              <a:t>Изводи от проекта </a:t>
            </a:r>
            <a:r>
              <a:rPr lang="sv-SE" sz="2400" dirty="0"/>
              <a:t>PROuD</a:t>
            </a:r>
            <a:endParaRPr lang="bg-BG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69CF-1E64-9D8D-1FBE-E559A8A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8658312" cy="4525963"/>
          </a:xfrm>
        </p:spPr>
        <p:txBody>
          <a:bodyPr/>
          <a:lstStyle/>
          <a:p>
            <a:r>
              <a:rPr lang="bg-BG" dirty="0"/>
              <a:t>Подобрена безопасност през нощта и при ниска видимост</a:t>
            </a:r>
            <a:r>
              <a:rPr lang="en-US" dirty="0"/>
              <a:t> – </a:t>
            </a:r>
            <a:r>
              <a:rPr lang="bg-BG" dirty="0"/>
              <a:t>мъгла или облачност</a:t>
            </a:r>
          </a:p>
          <a:p>
            <a:r>
              <a:rPr lang="bg-BG" dirty="0"/>
              <a:t>Намаляване минимумите за кацане и съответно по-голям брой изпълнени полети (</a:t>
            </a:r>
            <a:r>
              <a:rPr lang="en-US" dirty="0"/>
              <a:t>+23%)</a:t>
            </a:r>
            <a:endParaRPr lang="bg-BG" dirty="0"/>
          </a:p>
          <a:p>
            <a:r>
              <a:rPr lang="bg-BG" dirty="0"/>
              <a:t>Прехода от полети на </a:t>
            </a:r>
            <a:r>
              <a:rPr lang="en-US" dirty="0"/>
              <a:t>HEMS</a:t>
            </a:r>
            <a:r>
              <a:rPr lang="bg-BG" dirty="0"/>
              <a:t> по ПВП към ППП изисква допълнително обучение, оборудване (наземно и бордно)</a:t>
            </a:r>
            <a:r>
              <a:rPr lang="en-US" dirty="0"/>
              <a:t> </a:t>
            </a:r>
            <a:r>
              <a:rPr lang="bg-BG" dirty="0"/>
              <a:t>и достатъчна точност на </a:t>
            </a:r>
            <a:r>
              <a:rPr lang="en-US" dirty="0"/>
              <a:t>SBAS (EGNOS)</a:t>
            </a:r>
            <a:r>
              <a:rPr lang="bg-BG" dirty="0"/>
              <a:t>, за да се осигури точност </a:t>
            </a:r>
            <a:r>
              <a:rPr lang="en-US" dirty="0"/>
              <a:t>RNP 0.3 </a:t>
            </a:r>
            <a:r>
              <a:rPr lang="bg-BG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B6FCE-A955-1D8A-E5E7-C0059BE7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912" y="2676292"/>
            <a:ext cx="2416589" cy="15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bg-BG" dirty="0"/>
          </a:p>
        </p:txBody>
      </p:sp>
      <p:pic>
        <p:nvPicPr>
          <p:cNvPr id="9" name="Picture 6" descr="C:\SNIMKI RVD\SNIMKI\100ND70S\DSC_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453" y="4209958"/>
            <a:ext cx="2553370" cy="1743764"/>
          </a:xfrm>
          <a:prstGeom prst="rect">
            <a:avLst/>
          </a:prstGeom>
          <a:ln>
            <a:noFill/>
          </a:ln>
          <a:effectLst/>
          <a:scene3d>
            <a:camera prst="perspectiveHeroicExtremeLeftFacing" fov="0">
              <a:rot lat="0" lon="0" rev="0"/>
            </a:camera>
            <a:lightRig rig="threePt" dir="t"/>
          </a:scene3d>
        </p:spPr>
      </p:pic>
      <p:pic>
        <p:nvPicPr>
          <p:cNvPr id="10" name="Picture 2" descr="C:\Users\ivaylo.vasilev\Desktop\OTCHET\2014\03.2014\Training Centre\MICRONAV-BULATSA-004-iss4 - Radar Control 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23" y="4209958"/>
            <a:ext cx="2790376" cy="174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569558" y="2590643"/>
            <a:ext cx="5146556" cy="8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i="1" dirty="0">
                <a:solidFill>
                  <a:schemeClr val="tx2">
                    <a:lumMod val="75000"/>
                  </a:schemeClr>
                </a:solidFill>
              </a:rPr>
              <a:t>Благодаря за вниманието!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bg-BG" dirty="0"/>
          </a:p>
        </p:txBody>
      </p:sp>
      <p:pic>
        <p:nvPicPr>
          <p:cNvPr id="5122" name="Picture 2" descr="question%20mark%20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98" y="2005912"/>
            <a:ext cx="1907060" cy="19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835154" y="0"/>
            <a:ext cx="4256442" cy="94838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ДП РВД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1245" y="1241424"/>
            <a:ext cx="9136755" cy="29805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ДП РВД предоставя висококачествени аеронавигационни услуги, като същевременно поддържа оптимално високи нива на безопасност, допринасяйки за опазването на околната среда.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ДП РВД е съществен фактор в системата на въздушния транспорт на Р България и в международната авиационна общност.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01" y="4230637"/>
            <a:ext cx="2972100" cy="196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246" y="4222000"/>
            <a:ext cx="2946181" cy="195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4230640"/>
            <a:ext cx="2980740" cy="19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A02488-8C12-10F0-FBB0-920BD0EF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722" y="109032"/>
            <a:ext cx="2187389" cy="566738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SESAR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16558-650D-18D5-BBC3-A4A35E14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67" y="909359"/>
            <a:ext cx="7625652" cy="35459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6D3C2-67D9-0892-992C-34EB3B3C49AA}"/>
              </a:ext>
            </a:extLst>
          </p:cNvPr>
          <p:cNvSpPr txBox="1"/>
          <p:nvPr/>
        </p:nvSpPr>
        <p:spPr bwMode="auto">
          <a:xfrm>
            <a:off x="1463800" y="4688876"/>
            <a:ext cx="9757186" cy="156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indent="-342900" defTabSz="457212" latinLnBrk="0">
              <a:lnSpc>
                <a:spcPct val="90000"/>
              </a:lnSpc>
              <a:spcBef>
                <a:spcPct val="20000"/>
              </a:spcBef>
              <a:buClr>
                <a:srgbClr val="C6E7F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g-BG" sz="2400" kern="1200" spc="30" dirty="0">
                <a:latin typeface="+mn-lt"/>
                <a:ea typeface="+mn-ea"/>
                <a:cs typeface="+mn-cs"/>
              </a:rPr>
              <a:t>Програма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SESAR (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Single European Sky ATM Research) 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е </a:t>
            </a:r>
            <a:r>
              <a:rPr lang="bg-BG" sz="2400" kern="1200" spc="30" dirty="0">
                <a:latin typeface="+mn-lt"/>
                <a:ea typeface="+mn-ea"/>
                <a:cs typeface="+mn-cs"/>
              </a:rPr>
              <a:t>технологичният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</a:t>
            </a:r>
            <a:r>
              <a:rPr lang="en-US" sz="2400" kern="1200" spc="30" dirty="0" err="1">
                <a:latin typeface="+mn-lt"/>
                <a:ea typeface="+mn-ea"/>
                <a:cs typeface="+mn-cs"/>
              </a:rPr>
              <a:t>стълб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на </a:t>
            </a:r>
            <a:r>
              <a:rPr lang="en-US" sz="2400" kern="1200" spc="30" dirty="0" err="1">
                <a:latin typeface="+mn-lt"/>
                <a:ea typeface="+mn-ea"/>
                <a:cs typeface="+mn-cs"/>
              </a:rPr>
              <a:t>Единното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</a:t>
            </a:r>
            <a:r>
              <a:rPr lang="en-US" sz="2400" kern="1200" spc="30" dirty="0" err="1">
                <a:latin typeface="+mn-lt"/>
                <a:ea typeface="+mn-ea"/>
                <a:cs typeface="+mn-cs"/>
              </a:rPr>
              <a:t>европейско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</a:t>
            </a:r>
            <a:r>
              <a:rPr lang="en-US" sz="2400" kern="1200" spc="30" dirty="0" err="1">
                <a:latin typeface="+mn-lt"/>
                <a:ea typeface="+mn-ea"/>
                <a:cs typeface="+mn-cs"/>
              </a:rPr>
              <a:t>небе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 (ЕЕН) на ЕС</a:t>
            </a:r>
            <a:endParaRPr kumimoji="0" lang="en-US" sz="2400" b="0" i="0" u="none" strike="noStrike" kern="1200" cap="none" spc="3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457212" latinLnBrk="0">
              <a:lnSpc>
                <a:spcPct val="90000"/>
              </a:lnSpc>
              <a:spcBef>
                <a:spcPct val="20000"/>
              </a:spcBef>
              <a:buClr>
                <a:srgbClr val="C6E7F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bg-BG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има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цел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създаде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„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промяна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1200" spc="30" dirty="0">
                <a:latin typeface="+mn-lt"/>
                <a:ea typeface="+mn-ea"/>
                <a:cs typeface="+mn-cs"/>
              </a:rPr>
              <a:t>в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парадигмата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“,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подкрепена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от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най-съвременни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иновативни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за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да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помогне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ЕЕН за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постигане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целите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високо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3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ниво</a:t>
            </a:r>
            <a:endParaRPr kumimoji="0" lang="en-US" sz="2400" b="0" i="0" u="none" strike="noStrike" kern="1200" cap="none" spc="3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4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A02488-8C12-10F0-FBB0-920BD0EF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53" y="0"/>
            <a:ext cx="4245685" cy="948382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Цикълът на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SESAR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1B30C-519D-B60A-798A-DDA6FF00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604962"/>
            <a:ext cx="90297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041-EC63-79AF-38B6-F4BA8EBD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136521"/>
            <a:ext cx="10972800" cy="43363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Съвместен проект 1 (СР1)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9C28-3C49-2CAA-0E2A-5DEEB09B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7582"/>
            <a:ext cx="11331388" cy="53085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6 УВД функционалности, които да бъдат разгърнати до 2028 г. своевременно, координирано и синхронизирано: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разширено управление на долитанията и интегриран</a:t>
            </a:r>
            <a:r>
              <a:rPr lang="en-US" sz="2800" dirty="0"/>
              <a:t>e </a:t>
            </a:r>
            <a:r>
              <a:rPr lang="bg-BG" sz="2800" dirty="0"/>
              <a:t>на</a:t>
            </a:r>
            <a:r>
              <a:rPr lang="ru-RU" sz="2800" dirty="0"/>
              <a:t> AMAN/DMAN в летищните маневрени зони с висока плътност на въздушното движение;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интегриране и пропускателна способност на летищата;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гъвкаво управление на въздушното пространство и свободно трасово въздушно пространство;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съвместно управление на мрежата;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управление на информацията за цялата система;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/>
              <a:t>първоначален обмен на информация за траекторията.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94160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041-EC63-79AF-38B6-F4BA8EBD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136521"/>
            <a:ext cx="10972800" cy="43363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SESAR 2020 Wave 2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9C28-3C49-2CAA-0E2A-5DEEB09B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6" y="854579"/>
            <a:ext cx="11587762" cy="530858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9 </a:t>
            </a:r>
            <a:r>
              <a:rPr lang="bg-BG" sz="2400" dirty="0"/>
              <a:t>големи проекта, които следва да дадат решения: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</a:t>
            </a:r>
            <a:r>
              <a:rPr lang="bg-BG" sz="2400" dirty="0"/>
              <a:t>.</a:t>
            </a:r>
            <a:r>
              <a:rPr lang="en-US" sz="2400" dirty="0"/>
              <a:t>01</a:t>
            </a:r>
            <a:r>
              <a:rPr lang="bg-BG" sz="2400" dirty="0"/>
              <a:t> </a:t>
            </a:r>
            <a:r>
              <a:rPr lang="en-US" sz="2400" dirty="0"/>
              <a:t>W2 </a:t>
            </a:r>
            <a:r>
              <a:rPr lang="ru-RU" sz="2400" dirty="0"/>
              <a:t>Цифрова синхронизация на долитания и отлитания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</a:t>
            </a:r>
            <a:r>
              <a:rPr lang="bg-BG" sz="2400" dirty="0"/>
              <a:t>.</a:t>
            </a:r>
            <a:r>
              <a:rPr lang="en-US" sz="2400" dirty="0"/>
              <a:t>02 W2 </a:t>
            </a:r>
            <a:r>
              <a:rPr lang="ru-RU" sz="2400" dirty="0"/>
              <a:t>Пропускателна способност на летището и пистата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</a:t>
            </a:r>
            <a:r>
              <a:rPr lang="bg-BG" sz="2400" dirty="0"/>
              <a:t>.</a:t>
            </a:r>
            <a:r>
              <a:rPr lang="en-US" sz="2400" dirty="0"/>
              <a:t>04 W2 </a:t>
            </a:r>
            <a:r>
              <a:rPr lang="bg-BG" sz="2400" dirty="0"/>
              <a:t>Цялостно управление на летището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</a:t>
            </a:r>
            <a:r>
              <a:rPr lang="bg-BG" sz="2400" dirty="0"/>
              <a:t>.</a:t>
            </a:r>
            <a:r>
              <a:rPr lang="en-US" sz="2400" dirty="0"/>
              <a:t>05 W2 </a:t>
            </a:r>
            <a:r>
              <a:rPr lang="bg-BG" sz="2400" dirty="0"/>
              <a:t>Дигитални технологии за летищна кула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</a:t>
            </a:r>
            <a:r>
              <a:rPr lang="bg-BG" sz="2400" dirty="0"/>
              <a:t>.</a:t>
            </a:r>
            <a:r>
              <a:rPr lang="en-US" sz="2400" dirty="0"/>
              <a:t>07</a:t>
            </a:r>
            <a:r>
              <a:rPr lang="bg-BG" sz="2400" dirty="0"/>
              <a:t> </a:t>
            </a:r>
            <a:r>
              <a:rPr lang="en-US" sz="2400" dirty="0"/>
              <a:t>W2 </a:t>
            </a:r>
            <a:r>
              <a:rPr lang="bg-BG" sz="2400" dirty="0"/>
              <a:t>Оптимизирани операции на потребителите на въздушно пространство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PJ.09 W2 </a:t>
            </a:r>
            <a:r>
              <a:rPr lang="ru-RU" sz="2400" dirty="0"/>
              <a:t>Услуги за дигитално управление на мрежата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PJ.10 W2</a:t>
            </a:r>
            <a:r>
              <a:rPr lang="bg-BG" sz="2400" dirty="0"/>
              <a:t> </a:t>
            </a:r>
            <a:r>
              <a:rPr lang="ru-RU" sz="2400" dirty="0"/>
              <a:t>Инструменти на РП за сепарация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PJ.1</a:t>
            </a:r>
            <a:r>
              <a:rPr lang="bg-BG" sz="2400" dirty="0"/>
              <a:t>3 </a:t>
            </a:r>
            <a:r>
              <a:rPr lang="en-US" sz="2400" dirty="0"/>
              <a:t>W2 </a:t>
            </a:r>
            <a:r>
              <a:rPr lang="ru-RU" sz="2400" dirty="0"/>
              <a:t>Осигуряване наинтеграция на RPAS в контролирано въздушно пространство 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PJ.14 W2 </a:t>
            </a:r>
            <a:r>
              <a:rPr lang="bg-BG" sz="2400" dirty="0"/>
              <a:t>Интегрирано КНО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PJ.18 </a:t>
            </a:r>
            <a:r>
              <a:rPr lang="en-US" sz="2400" dirty="0"/>
              <a:t>W2 </a:t>
            </a:r>
            <a:r>
              <a:rPr lang="pl-PL" sz="2400" dirty="0"/>
              <a:t>4D</a:t>
            </a:r>
            <a:r>
              <a:rPr lang="bg-BG" sz="2400" dirty="0"/>
              <a:t> траектории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2050" name="Picture 2" descr="SESAR Joint Undertaking | New SESAR 3 Joint Undertaking promises to be  bigger, bolder, better">
            <a:extLst>
              <a:ext uri="{FF2B5EF4-FFF2-40B4-BE49-F238E27FC236}">
                <a16:creationId xmlns:a16="http://schemas.microsoft.com/office/drawing/2014/main" id="{31A43EB6-248F-EDCA-10FB-7CD986DD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99" y="85457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041-EC63-79AF-38B6-F4BA8EBD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136521"/>
            <a:ext cx="10972800" cy="43363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SESAR 2020 Wave </a:t>
            </a:r>
            <a:r>
              <a:rPr lang="bg-BG" sz="3200" b="1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9C28-3C49-2CAA-0E2A-5DEEB09B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7582"/>
            <a:ext cx="11331388" cy="5308586"/>
          </a:xfrm>
        </p:spPr>
        <p:txBody>
          <a:bodyPr/>
          <a:lstStyle/>
          <a:p>
            <a:pPr marL="0" indent="0" algn="just">
              <a:buNone/>
            </a:pPr>
            <a:r>
              <a:rPr lang="bg-BG" sz="2400"/>
              <a:t>5</a:t>
            </a:r>
            <a:r>
              <a:rPr lang="en-US" sz="2400"/>
              <a:t> </a:t>
            </a:r>
            <a:r>
              <a:rPr lang="bg-BG" sz="2400"/>
              <a:t>големи проекта, които демонстрират вече разработени решения:</a:t>
            </a:r>
            <a:endParaRPr lang="ru-RU" sz="240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/>
              <a:t>PJ</a:t>
            </a:r>
            <a:r>
              <a:rPr lang="bg-BG" sz="2400"/>
              <a:t>.32 </a:t>
            </a:r>
            <a:r>
              <a:rPr lang="en-US" sz="2400"/>
              <a:t>W3 </a:t>
            </a:r>
            <a:r>
              <a:rPr lang="bg-BG" sz="2400"/>
              <a:t>Виртуален център за УВД</a:t>
            </a:r>
            <a:endParaRPr lang="ru-RU" sz="240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/>
              <a:t>PJ</a:t>
            </a:r>
            <a:r>
              <a:rPr lang="bg-BG" sz="2400"/>
              <a:t>.33</a:t>
            </a:r>
            <a:r>
              <a:rPr lang="en-US" sz="2400"/>
              <a:t> W3 </a:t>
            </a:r>
            <a:r>
              <a:rPr lang="ru-RU" sz="2400"/>
              <a:t>Гъвкаво раз</a:t>
            </a:r>
            <a:r>
              <a:rPr lang="bg-BG" sz="2400"/>
              <a:t>решение за работа на РП </a:t>
            </a:r>
            <a:r>
              <a:rPr lang="ru-RU" sz="2400"/>
              <a:t>и LDACS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/>
              <a:t>PJ</a:t>
            </a:r>
            <a:r>
              <a:rPr lang="bg-BG" sz="2400"/>
              <a:t>.34 </a:t>
            </a:r>
            <a:r>
              <a:rPr lang="en-US" sz="2400"/>
              <a:t>W3 </a:t>
            </a:r>
            <a:r>
              <a:rPr lang="bg-BG" sz="2400"/>
              <a:t>Интерфейс между УВД и </a:t>
            </a:r>
            <a:r>
              <a:rPr lang="en-US" sz="2400"/>
              <a:t>U-Space</a:t>
            </a:r>
            <a:endParaRPr lang="ru-RU" sz="240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/>
              <a:t>PJ</a:t>
            </a:r>
            <a:r>
              <a:rPr lang="bg-BG" sz="2400"/>
              <a:t>.3</a:t>
            </a:r>
            <a:r>
              <a:rPr lang="en-US" sz="2400"/>
              <a:t>7 W3 </a:t>
            </a:r>
            <a:r>
              <a:rPr lang="bg-BG" sz="2400"/>
              <a:t>Интегриране на операциите в </a:t>
            </a:r>
            <a:r>
              <a:rPr lang="en-US" sz="2400"/>
              <a:t>TMA, </a:t>
            </a:r>
            <a:r>
              <a:rPr lang="bg-BG" sz="2400"/>
              <a:t>летището и ПИК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/>
              <a:t>PJ.</a:t>
            </a:r>
            <a:r>
              <a:rPr lang="bg-BG" sz="2400"/>
              <a:t>38</a:t>
            </a:r>
            <a:r>
              <a:rPr lang="en-US" sz="2400"/>
              <a:t> W3 </a:t>
            </a:r>
            <a:r>
              <a:rPr lang="ru-RU" sz="2400"/>
              <a:t>подобрен</a:t>
            </a:r>
            <a:r>
              <a:rPr lang="bg-BG" sz="2400"/>
              <a:t>о УВД чрез </a:t>
            </a:r>
            <a:r>
              <a:rPr lang="ru-RU" sz="2400"/>
              <a:t>ADS-C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1026" name="Picture 2" descr="Large-scale data transfer demo is a big win for researchers | Compute Canada">
            <a:extLst>
              <a:ext uri="{FF2B5EF4-FFF2-40B4-BE49-F238E27FC236}">
                <a16:creationId xmlns:a16="http://schemas.microsoft.com/office/drawing/2014/main" id="{3534A3AF-032E-EAD1-2904-D654C6B9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79" y="3429000"/>
            <a:ext cx="5295395" cy="29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041-EC63-79AF-38B6-F4BA8EBD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136521"/>
            <a:ext cx="10972800" cy="433634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SESAR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9C28-3C49-2CAA-0E2A-5DEEB09B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7582"/>
            <a:ext cx="11331388" cy="5308586"/>
          </a:xfrm>
        </p:spPr>
        <p:txBody>
          <a:bodyPr/>
          <a:lstStyle/>
          <a:p>
            <a:pPr marL="0" indent="0" algn="just">
              <a:buNone/>
            </a:pPr>
            <a:r>
              <a:rPr lang="bg-BG" sz="2400" dirty="0"/>
              <a:t>Тематични области: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bg-BG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066D9-FF91-4547-C9DA-FD769A7C3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287219"/>
            <a:ext cx="98107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C1-B81F-9D2C-A549-C9ECE40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4" y="94621"/>
            <a:ext cx="10972800" cy="1020499"/>
          </a:xfrm>
        </p:spPr>
        <p:txBody>
          <a:bodyPr/>
          <a:lstStyle/>
          <a:p>
            <a:pPr algn="r"/>
            <a:r>
              <a:rPr lang="bg-BG" sz="2400" dirty="0"/>
              <a:t>Демонстрационен проект</a:t>
            </a:r>
            <a:br>
              <a:rPr lang="bg-BG" sz="2400" dirty="0"/>
            </a:br>
            <a:r>
              <a:rPr lang="sv-SE" sz="2400" dirty="0"/>
              <a:t>SESAR, PBN Rotorcraft Operations under Demonstration (PROuD)</a:t>
            </a:r>
            <a:endParaRPr lang="bg-BG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69CF-1E64-9D8D-1FBE-E559A8A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8255620" cy="4525963"/>
          </a:xfrm>
        </p:spPr>
        <p:txBody>
          <a:bodyPr/>
          <a:lstStyle/>
          <a:p>
            <a:r>
              <a:rPr lang="bg-BG" dirty="0"/>
              <a:t>201</a:t>
            </a:r>
            <a:r>
              <a:rPr lang="en-US" dirty="0"/>
              <a:t>4 - 201</a:t>
            </a:r>
            <a:r>
              <a:rPr lang="bg-BG" dirty="0"/>
              <a:t>6 г.</a:t>
            </a:r>
          </a:p>
          <a:p>
            <a:r>
              <a:rPr lang="bg-BG" dirty="0"/>
              <a:t>Дизайн и валидация на </a:t>
            </a:r>
            <a:r>
              <a:rPr lang="en-US" dirty="0"/>
              <a:t>PBN</a:t>
            </a:r>
            <a:r>
              <a:rPr lang="bg-BG" dirty="0"/>
              <a:t> процедури</a:t>
            </a:r>
            <a:r>
              <a:rPr lang="en-US" dirty="0"/>
              <a:t> (RNP 0.3, 0.1)</a:t>
            </a:r>
            <a:r>
              <a:rPr lang="bg-BG" dirty="0"/>
              <a:t> за долитане и отлитане на</a:t>
            </a:r>
            <a:r>
              <a:rPr lang="en-US" dirty="0"/>
              <a:t> HEMS</a:t>
            </a:r>
            <a:r>
              <a:rPr lang="bg-BG" dirty="0"/>
              <a:t> хеликоптери</a:t>
            </a:r>
            <a:r>
              <a:rPr lang="en-US" dirty="0"/>
              <a:t> </a:t>
            </a:r>
            <a:endParaRPr lang="bg-BG" dirty="0"/>
          </a:p>
          <a:p>
            <a:r>
              <a:rPr lang="bg-BG" dirty="0"/>
              <a:t>Летище </a:t>
            </a:r>
            <a:r>
              <a:rPr lang="en-US" dirty="0" err="1"/>
              <a:t>Samedan</a:t>
            </a:r>
            <a:r>
              <a:rPr lang="en-US" dirty="0"/>
              <a:t> </a:t>
            </a:r>
            <a:r>
              <a:rPr lang="bg-BG" dirty="0"/>
              <a:t>(</a:t>
            </a:r>
            <a:r>
              <a:rPr lang="en-US" dirty="0"/>
              <a:t>LSZS)</a:t>
            </a:r>
            <a:r>
              <a:rPr lang="bg-BG" dirty="0"/>
              <a:t> и </a:t>
            </a:r>
            <a:r>
              <a:rPr lang="bg-BG" dirty="0" err="1"/>
              <a:t>хеликоптерна</a:t>
            </a:r>
            <a:r>
              <a:rPr lang="bg-BG" dirty="0"/>
              <a:t> площадка на болница </a:t>
            </a:r>
            <a:r>
              <a:rPr lang="en-US" dirty="0"/>
              <a:t>Chur (LSHC)</a:t>
            </a:r>
            <a:r>
              <a:rPr lang="bg-BG" dirty="0"/>
              <a:t> в Швейцария </a:t>
            </a:r>
            <a:r>
              <a:rPr lang="en-US" dirty="0"/>
              <a:t>(</a:t>
            </a:r>
            <a:r>
              <a:rPr lang="bg-BG" dirty="0"/>
              <a:t>бази на </a:t>
            </a:r>
            <a:r>
              <a:rPr lang="en-US" dirty="0"/>
              <a:t>HEMS </a:t>
            </a:r>
            <a:r>
              <a:rPr lang="bg-BG" dirty="0"/>
              <a:t>оператора </a:t>
            </a:r>
            <a:r>
              <a:rPr lang="en-US" dirty="0"/>
              <a:t>REGA)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B6FCE-A955-1D8A-E5E7-C0059BE7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37" y="1600204"/>
            <a:ext cx="2416589" cy="15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89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8CA3D3D21E64BB00110D9EC04B068" ma:contentTypeVersion="3" ma:contentTypeDescription="Create a new document." ma:contentTypeScope="" ma:versionID="dd37d396f04fd4008624f29dba418c98">
  <xsd:schema xmlns:xsd="http://www.w3.org/2001/XMLSchema" xmlns:xs="http://www.w3.org/2001/XMLSchema" xmlns:p="http://schemas.microsoft.com/office/2006/metadata/properties" xmlns:ns1="http://schemas.microsoft.com/sharepoint/v3" xmlns:ns2="ca39f7e3-aba9-4e35-be96-987ec739c24e" targetNamespace="http://schemas.microsoft.com/office/2006/metadata/properties" ma:root="true" ma:fieldsID="fe3c1788bf375ee2245378acf8a04c54" ns1:_="" ns2:_="">
    <xsd:import namespace="http://schemas.microsoft.com/sharepoint/v3"/>
    <xsd:import namespace="ca39f7e3-aba9-4e35-be96-987ec739c2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9f7e3-aba9-4e35-be96-987ec739c2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a39f7e3-aba9-4e35-be96-987ec739c24e">BULATSADOC-1585836169-73</_dlc_DocId>
    <_dlc_DocIdUrl xmlns="ca39f7e3-aba9-4e35-be96-987ec739c24e">
      <Url>http://portal.atsa.bg/docs/_layouts/15/DocIdRedir.aspx?ID=BULATSADOC-1585836169-73</Url>
      <Description>BULATSADOC-1585836169-73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2AA51-F262-4D53-B711-915B0F4AC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39f7e3-aba9-4e35-be96-987ec739c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ABDDD3-6B64-4697-9428-88FCECD135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F6840E-82E3-4AA7-9895-BEB1A601C22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a39f7e3-aba9-4e35-be96-987ec739c2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33CA1CE-C9F3-4527-B8C2-4A08C1C20D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10645</TotalTime>
  <Words>1964</Words>
  <Application>Microsoft Office PowerPoint</Application>
  <PresentationFormat>Widescreen</PresentationFormat>
  <Paragraphs>246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inherit</vt:lpstr>
      <vt:lpstr>Roboto Regular</vt:lpstr>
      <vt:lpstr>Verdana</vt:lpstr>
      <vt:lpstr>Wingdings</vt:lpstr>
      <vt:lpstr>Theme1</vt:lpstr>
      <vt:lpstr>PowerPoint Presentation</vt:lpstr>
      <vt:lpstr>ДП РВД</vt:lpstr>
      <vt:lpstr>SESAR</vt:lpstr>
      <vt:lpstr>Цикълът на SESAR</vt:lpstr>
      <vt:lpstr>Съвместен проект 1 (СР1)</vt:lpstr>
      <vt:lpstr>SESAR 2020 Wave 2</vt:lpstr>
      <vt:lpstr>SESAR 2020 Wave 3</vt:lpstr>
      <vt:lpstr>SESAR 3</vt:lpstr>
      <vt:lpstr>Демонстрационен проект SESAR, PBN Rotorcraft Operations under Demonstration (PROuD)</vt:lpstr>
      <vt:lpstr>Бази на REGA  - летище Samedan (LSZS) и  хеликоптерна площадка на болница Chur (LSHC) </vt:lpstr>
      <vt:lpstr>Оборудване</vt:lpstr>
      <vt:lpstr>Свързване на Samedan (LSZS) и  хеликоптерна площадка на болница Chur (LSHC)  - RNP подходи (до LPV минимуми) и маршрут по ППП </vt:lpstr>
      <vt:lpstr>Изводи от проекта PROuD</vt:lpstr>
      <vt:lpstr> </vt:lpstr>
    </vt:vector>
  </TitlesOfParts>
  <Company>BULATSA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</dc:title>
  <dc:creator>Alexander Zarbov</dc:creator>
  <cp:lastModifiedBy>Ivan I. Iliev</cp:lastModifiedBy>
  <cp:revision>580</cp:revision>
  <dcterms:created xsi:type="dcterms:W3CDTF">2016-10-31T12:37:22Z</dcterms:created>
  <dcterms:modified xsi:type="dcterms:W3CDTF">2022-06-27T10:59:42Z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0x0101006B98CA3D3D21E64BB00110D9EC04B068</vt:lpwstr>
  </property>
  <property fmtid="{D5CDD505-2E9C-101B-9397-08002B2CF9AE}" pid="3" name="_dlc_DocIdItemGuid">
    <vt:lpwstr>c4e28ef9-3b04-4ca3-8e30-815ddd3025f7</vt:lpwstr>
  </property>
  <property fmtid="{D5CDD505-2E9C-101B-9397-08002B2CF9AE}" pid="4" name="_NewReviewCycle">
    <vt:lpwstr/>
  </property>
</Properties>
</file>