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09" r:id="rId4"/>
  </p:sldMasterIdLst>
  <p:notesMasterIdLst>
    <p:notesMasterId r:id="rId42"/>
  </p:notesMasterIdLst>
  <p:handoutMasterIdLst>
    <p:handoutMasterId r:id="rId43"/>
  </p:handoutMasterIdLst>
  <p:sldIdLst>
    <p:sldId id="257" r:id="rId5"/>
    <p:sldId id="275" r:id="rId6"/>
    <p:sldId id="273" r:id="rId7"/>
    <p:sldId id="276" r:id="rId8"/>
    <p:sldId id="301" r:id="rId9"/>
    <p:sldId id="277" r:id="rId10"/>
    <p:sldId id="280" r:id="rId11"/>
    <p:sldId id="278" r:id="rId12"/>
    <p:sldId id="305" r:id="rId13"/>
    <p:sldId id="306" r:id="rId14"/>
    <p:sldId id="308" r:id="rId15"/>
    <p:sldId id="310" r:id="rId16"/>
    <p:sldId id="311" r:id="rId17"/>
    <p:sldId id="314" r:id="rId18"/>
    <p:sldId id="312" r:id="rId19"/>
    <p:sldId id="317" r:id="rId20"/>
    <p:sldId id="318" r:id="rId21"/>
    <p:sldId id="322" r:id="rId22"/>
    <p:sldId id="327" r:id="rId23"/>
    <p:sldId id="330" r:id="rId24"/>
    <p:sldId id="326" r:id="rId25"/>
    <p:sldId id="324" r:id="rId26"/>
    <p:sldId id="315" r:id="rId27"/>
    <p:sldId id="309" r:id="rId28"/>
    <p:sldId id="284" r:id="rId29"/>
    <p:sldId id="302" r:id="rId30"/>
    <p:sldId id="332" r:id="rId31"/>
    <p:sldId id="334" r:id="rId32"/>
    <p:sldId id="285" r:id="rId33"/>
    <p:sldId id="283" r:id="rId34"/>
    <p:sldId id="333" r:id="rId35"/>
    <p:sldId id="336" r:id="rId36"/>
    <p:sldId id="297" r:id="rId37"/>
    <p:sldId id="316" r:id="rId38"/>
    <p:sldId id="295" r:id="rId39"/>
    <p:sldId id="323" r:id="rId40"/>
    <p:sldId id="32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757"/>
    <a:srgbClr val="00CC00"/>
    <a:srgbClr val="3B942C"/>
    <a:srgbClr val="CCF8C6"/>
    <a:srgbClr val="C1FDC8"/>
    <a:srgbClr val="80E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838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60854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9683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1410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99856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90633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96627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35878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36ACA6CA-E140-824D-8E8B-5CC5036BDBAE}" type="datetime1">
              <a:rPr lang="en-US" noProof="0" smtClean="0"/>
              <a:pPr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729415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AC1A9061-1D22-724D-9508-7BAEAF287353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57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A177F711-7020-994E-A797-D04033A0CF12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06D41EE2-1449-2741-9D08-61623EFC2A0E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1503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63A5200-74F0-9445-8847-A53AA9C11C7B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63A5200-74F0-9445-8847-A53AA9C11C7B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2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DAF7560-49B8-714F-A7F1-D946D3E64C23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04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21B17C1C-DA5E-F743-826B-CB70C940D4E6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47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E6F10E4C-E478-1D40-94DF-17D7429B053A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8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AC1A9061-1D22-724D-9508-7BAEAF287353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26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A4205E0F-8980-D24A-B2F9-0C7A13C6A6DE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9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63A5200-74F0-9445-8847-A53AA9C11C7B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687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63A5200-74F0-9445-8847-A53AA9C11C7B}" type="datetime1">
              <a:rPr lang="en-US" noProof="0" smtClean="0"/>
              <a:t>4/28/2022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255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FDC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/>
          <p:nvPr userDrawn="1"/>
        </p:nvPicPr>
        <p:blipFill>
          <a:blip r:embed="rId24"/>
          <a:stretch>
            <a:fillRect/>
          </a:stretch>
        </p:blipFill>
        <p:spPr>
          <a:xfrm>
            <a:off x="82886" y="107298"/>
            <a:ext cx="713180" cy="6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87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32" r:id="rId18"/>
    <p:sldLayoutId id="2147483862" r:id="rId19"/>
    <p:sldLayoutId id="2147483858" r:id="rId20"/>
    <p:sldLayoutId id="2147483865" r:id="rId21"/>
    <p:sldLayoutId id="2147483933" r:id="rId2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764" y="1247724"/>
            <a:ext cx="895696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ЕЛЕКТРОМОБИЛНОСТ</a:t>
            </a:r>
          </a:p>
          <a:p>
            <a:r>
              <a:rPr lang="bg-BG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И ВОДОРОДНИ </a:t>
            </a:r>
          </a:p>
          <a:p>
            <a:r>
              <a:rPr lang="bg-BG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ТЕХНОЛОГИИ В </a:t>
            </a:r>
          </a:p>
          <a:p>
            <a:r>
              <a:rPr lang="bg-BG" sz="6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ТРАНСПОРТА</a:t>
            </a:r>
            <a:endParaRPr lang="en-GB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529" y="5737412"/>
            <a:ext cx="2420471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НТС по транспорт</a:t>
            </a:r>
          </a:p>
          <a:p>
            <a:r>
              <a:rPr lang="bg-BG" b="1" dirty="0" smtClean="0">
                <a:solidFill>
                  <a:schemeClr val="bg1"/>
                </a:solidFill>
              </a:rPr>
              <a:t>    София, 2022г.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1036" y="825266"/>
            <a:ext cx="498437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акумулаторна батерия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" y="3506687"/>
            <a:ext cx="7270377" cy="3028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9224" y="1595718"/>
            <a:ext cx="10255623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  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средната цена на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$/kWh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1200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140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$/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през 2020г. 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Прогнозите са, стойността на 1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през 2024 г.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бъде 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100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$/kWh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данни на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 Markit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endParaRPr lang="en-GB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Повишаването на цената на редкоземните материали връща цената обратно.</a:t>
            </a:r>
          </a:p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Очаква се, през 2022г. средна цена </a:t>
            </a:r>
            <a:r>
              <a:rPr lang="bg-BG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</a:t>
            </a:r>
            <a:r>
              <a:rPr lang="en-US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180" y="3506687"/>
            <a:ext cx="4507869" cy="2770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181" y="6277671"/>
            <a:ext cx="4507868" cy="257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485" y="6599155"/>
            <a:ext cx="30977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</a:rPr>
              <a:t>Bloomberg New Energy 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Finance [BNEF]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9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7858" y="1389118"/>
            <a:ext cx="10558999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автомобилите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електрическата енергия за двигателя се генерира от горивна </a:t>
            </a:r>
            <a:r>
              <a:rPr lang="bg-BG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захранвана с Н</a:t>
            </a:r>
            <a:r>
              <a:rPr lang="bg-BG" sz="21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който се съхранява компресиран при 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bar,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специализиран резервоар за водород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(тип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тип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50236"/>
              </p:ext>
            </p:extLst>
          </p:nvPr>
        </p:nvGraphicFramePr>
        <p:xfrm>
          <a:off x="116545" y="2978336"/>
          <a:ext cx="62660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516">
                  <a:extLst>
                    <a:ext uri="{9D8B030D-6E8A-4147-A177-3AD203B41FA5}">
                      <a16:colId xmlns:a16="http://schemas.microsoft.com/office/drawing/2014/main" val="3838487376"/>
                    </a:ext>
                  </a:extLst>
                </a:gridCol>
                <a:gridCol w="1145925">
                  <a:extLst>
                    <a:ext uri="{9D8B030D-6E8A-4147-A177-3AD203B41FA5}">
                      <a16:colId xmlns:a16="http://schemas.microsoft.com/office/drawing/2014/main" val="2248627556"/>
                    </a:ext>
                  </a:extLst>
                </a:gridCol>
                <a:gridCol w="838623">
                  <a:extLst>
                    <a:ext uri="{9D8B030D-6E8A-4147-A177-3AD203B41FA5}">
                      <a16:colId xmlns:a16="http://schemas.microsoft.com/office/drawing/2014/main" val="2454611413"/>
                    </a:ext>
                  </a:extLst>
                </a:gridCol>
                <a:gridCol w="865971">
                  <a:extLst>
                    <a:ext uri="{9D8B030D-6E8A-4147-A177-3AD203B41FA5}">
                      <a16:colId xmlns:a16="http://schemas.microsoft.com/office/drawing/2014/main" val="2126015369"/>
                    </a:ext>
                  </a:extLst>
                </a:gridCol>
              </a:tblGrid>
              <a:tr h="288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Горивна клетка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   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статус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прогноза (цел)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26039"/>
                  </a:ext>
                </a:extLst>
              </a:tr>
              <a:tr h="2885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2025 г.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  2030 г.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81294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Специфична мощност, </a:t>
                      </a:r>
                      <a:r>
                        <a:rPr lang="en-US" sz="1400" b="1" dirty="0">
                          <a:effectLst/>
                        </a:rPr>
                        <a:t>W/kg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860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-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900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941707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Специфичен обем, </a:t>
                      </a:r>
                      <a:r>
                        <a:rPr lang="en-US" sz="1400" b="1" dirty="0">
                          <a:effectLst/>
                        </a:rPr>
                        <a:t>W/l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640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650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850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80509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</a:rPr>
                        <a:t>Специфична енергия</a:t>
                      </a:r>
                      <a:r>
                        <a:rPr lang="bg-BG" sz="1400" b="1" dirty="0">
                          <a:effectLst/>
                        </a:rPr>
                        <a:t>, </a:t>
                      </a:r>
                      <a:r>
                        <a:rPr lang="en-US" sz="1400" b="1" dirty="0" smtClean="0">
                          <a:effectLst/>
                        </a:rPr>
                        <a:t>Wh/kg</a:t>
                      </a:r>
                      <a:r>
                        <a:rPr lang="bg-BG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(Wh/l)                                           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  <a:latin typeface="Century Gothic" panose="020B0502020202020204" pitchFamily="34" charset="0"/>
                        </a:rPr>
                        <a:t>250 </a:t>
                      </a:r>
                      <a:r>
                        <a:rPr lang="bg-BG" sz="1400" b="1" dirty="0" smtClean="0">
                          <a:effectLst/>
                          <a:latin typeface="Century Gothic" panose="020B0502020202020204" pitchFamily="34" charset="0"/>
                        </a:rPr>
                        <a:t>(1600)</a:t>
                      </a:r>
                      <a:endParaRPr lang="en-GB" sz="14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0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en-GB" sz="14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0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en-GB" sz="14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10546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Ефективност, %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64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65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70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846384"/>
                  </a:ext>
                </a:extLst>
              </a:tr>
              <a:tr h="692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Срок на експлоатация, </a:t>
                      </a:r>
                      <a:r>
                        <a:rPr lang="bg-BG" sz="1400" b="1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h </a:t>
                      </a:r>
                      <a:r>
                        <a:rPr lang="bg-BG" sz="1400" b="0" dirty="0" smtClean="0">
                          <a:effectLst/>
                        </a:rPr>
                        <a:t>(</a:t>
                      </a:r>
                      <a:r>
                        <a:rPr lang="bg-BG" sz="1200" b="1" dirty="0" smtClean="0">
                          <a:effectLst/>
                        </a:rPr>
                        <a:t>часове</a:t>
                      </a:r>
                      <a:r>
                        <a:rPr lang="bg-BG" sz="1400" b="0" dirty="0" smtClean="0">
                          <a:effectLst/>
                        </a:rPr>
                        <a:t>)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                         леки автомобили</a:t>
                      </a:r>
                      <a:endParaRPr lang="en-GB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                         автобуси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5 000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20 000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4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</a:rPr>
                        <a:t>-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8 000</a:t>
                      </a:r>
                      <a:endParaRPr lang="en-GB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25 000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11384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685" y="6562309"/>
            <a:ext cx="4796115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www.hydrogen.energy.gov/pdfs/20005-automotive-fuel-cell-targets-status.pdf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27592"/>
              </p:ext>
            </p:extLst>
          </p:nvPr>
        </p:nvGraphicFramePr>
        <p:xfrm>
          <a:off x="6490452" y="2960405"/>
          <a:ext cx="5558114" cy="257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607">
                  <a:extLst>
                    <a:ext uri="{9D8B030D-6E8A-4147-A177-3AD203B41FA5}">
                      <a16:colId xmlns:a16="http://schemas.microsoft.com/office/drawing/2014/main" val="78661560"/>
                    </a:ext>
                  </a:extLst>
                </a:gridCol>
                <a:gridCol w="723890">
                  <a:extLst>
                    <a:ext uri="{9D8B030D-6E8A-4147-A177-3AD203B41FA5}">
                      <a16:colId xmlns:a16="http://schemas.microsoft.com/office/drawing/2014/main" val="1259259434"/>
                    </a:ext>
                  </a:extLst>
                </a:gridCol>
                <a:gridCol w="706229">
                  <a:extLst>
                    <a:ext uri="{9D8B030D-6E8A-4147-A177-3AD203B41FA5}">
                      <a16:colId xmlns:a16="http://schemas.microsoft.com/office/drawing/2014/main" val="3294510532"/>
                    </a:ext>
                  </a:extLst>
                </a:gridCol>
                <a:gridCol w="981388">
                  <a:extLst>
                    <a:ext uri="{9D8B030D-6E8A-4147-A177-3AD203B41FA5}">
                      <a16:colId xmlns:a16="http://schemas.microsoft.com/office/drawing/2014/main" val="2254449256"/>
                    </a:ext>
                  </a:extLst>
                </a:gridCol>
              </a:tblGrid>
              <a:tr h="531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Параметър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тип </a:t>
                      </a:r>
                      <a:r>
                        <a:rPr lang="en-US" sz="1400" dirty="0">
                          <a:effectLst/>
                        </a:rPr>
                        <a:t>IV</a:t>
                      </a:r>
                      <a:r>
                        <a:rPr lang="bg-BG" sz="1400" dirty="0">
                          <a:effectLst/>
                        </a:rPr>
                        <a:t> (при налягане 700</a:t>
                      </a:r>
                      <a:r>
                        <a:rPr lang="en-US" sz="1400" dirty="0">
                          <a:effectLst/>
                        </a:rPr>
                        <a:t> bar</a:t>
                      </a:r>
                      <a:r>
                        <a:rPr lang="bg-BG" sz="140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2020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2025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Прогноза (цел)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18258992"/>
                  </a:ext>
                </a:extLst>
              </a:tr>
              <a:tr h="449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Специфична маса Н</a:t>
                      </a:r>
                      <a:r>
                        <a:rPr lang="bg-BG" sz="1400" b="1" baseline="-25000" dirty="0">
                          <a:effectLst/>
                        </a:rPr>
                        <a:t>2</a:t>
                      </a:r>
                      <a:r>
                        <a:rPr lang="bg-BG" sz="1400" b="1" dirty="0">
                          <a:effectLst/>
                        </a:rPr>
                        <a:t>, </a:t>
                      </a:r>
                      <a:r>
                        <a:rPr lang="en-US" sz="1400" b="1" dirty="0">
                          <a:effectLst/>
                        </a:rPr>
                        <a:t>wt.% </a:t>
                      </a:r>
                      <a:r>
                        <a:rPr lang="bg-BG" sz="1400" b="1" dirty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kgH</a:t>
                      </a:r>
                      <a:r>
                        <a:rPr lang="en-US" sz="1400" b="1" baseline="-25000" dirty="0">
                          <a:effectLst/>
                        </a:rPr>
                        <a:t>2</a:t>
                      </a:r>
                      <a:r>
                        <a:rPr lang="en-US" sz="1400" b="1" dirty="0">
                          <a:effectLst/>
                        </a:rPr>
                        <a:t>/kg</a:t>
                      </a:r>
                      <a:r>
                        <a:rPr lang="bg-BG" sz="1400" b="1" dirty="0">
                          <a:effectLst/>
                        </a:rPr>
                        <a:t>)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0,045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0,055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0,065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5017406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Специфична енергия, к</a:t>
                      </a:r>
                      <a:r>
                        <a:rPr lang="en-US" sz="1400" b="1" dirty="0">
                          <a:effectLst/>
                        </a:rPr>
                        <a:t>Wh/kg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1,5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1,8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2,2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7773336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Специфична плътност Н</a:t>
                      </a:r>
                      <a:r>
                        <a:rPr lang="bg-BG" sz="1400" b="1" baseline="-25000" dirty="0">
                          <a:effectLst/>
                        </a:rPr>
                        <a:t>2</a:t>
                      </a:r>
                      <a:r>
                        <a:rPr lang="bg-BG" sz="1400" b="1" dirty="0">
                          <a:effectLst/>
                        </a:rPr>
                        <a:t>, </a:t>
                      </a:r>
                      <a:r>
                        <a:rPr lang="en-US" sz="1400" b="1" dirty="0">
                          <a:effectLst/>
                        </a:rPr>
                        <a:t>kgH</a:t>
                      </a:r>
                      <a:r>
                        <a:rPr lang="en-US" sz="1400" b="1" baseline="-25000" dirty="0">
                          <a:effectLst/>
                        </a:rPr>
                        <a:t>2</a:t>
                      </a:r>
                      <a:r>
                        <a:rPr lang="en-US" sz="1400" b="1" dirty="0">
                          <a:effectLst/>
                        </a:rPr>
                        <a:t>/l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0,030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0,040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0,050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12191325"/>
                  </a:ext>
                </a:extLst>
              </a:tr>
              <a:tr h="449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Специфична енергийна плътност, к</a:t>
                      </a:r>
                      <a:r>
                        <a:rPr lang="en-US" sz="1400" b="1" dirty="0">
                          <a:effectLst/>
                        </a:rPr>
                        <a:t>Wh/l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1,0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1,3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>
                          <a:effectLst/>
                        </a:rPr>
                        <a:t>1,7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98870767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Цена на ЗС, </a:t>
                      </a:r>
                      <a:r>
                        <a:rPr lang="en-US" sz="1800" b="1" dirty="0">
                          <a:effectLst/>
                        </a:rPr>
                        <a:t>$/kWh                    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</a:rPr>
                        <a:t>14,0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9,0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</a:rPr>
                        <a:t>8,0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062378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153835" y="6562453"/>
            <a:ext cx="4894730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www.batterypowertips.com/comparing-ev-battery-and-fuel-cell-energy-density</a:t>
            </a:r>
            <a:r>
              <a:rPr lang="en-GB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1011" y="803424"/>
            <a:ext cx="441458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   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FCEV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горивна клетка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8895" y="5678782"/>
            <a:ext cx="987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Средната цена на захранваща система за Н</a:t>
            </a:r>
            <a:r>
              <a:rPr lang="bg-BG" sz="21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понастоящем е приблизително </a:t>
            </a:r>
          </a:p>
          <a:p>
            <a:r>
              <a:rPr lang="bg-BG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15 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$/kWh 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съответно 100 </a:t>
            </a: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$/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10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11" y="803424"/>
            <a:ext cx="441458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   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FCEV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горивна клетка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815" y="2938285"/>
            <a:ext cx="5886450" cy="3562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4509" y="4780234"/>
            <a:ext cx="753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55 $/kW</a:t>
            </a:r>
            <a:endParaRPr lang="en-GB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544" y="5067123"/>
            <a:ext cx="753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49 $/kW</a:t>
            </a:r>
            <a:endParaRPr lang="en-GB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334315" y="5030808"/>
            <a:ext cx="1516461" cy="799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  <a:alpha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4315" y="5362968"/>
            <a:ext cx="2578244" cy="0"/>
          </a:xfrm>
          <a:prstGeom prst="line">
            <a:avLst/>
          </a:prstGeom>
          <a:ln w="12700">
            <a:solidFill>
              <a:srgbClr val="FF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71365" y="5345048"/>
            <a:ext cx="448235" cy="0"/>
          </a:xfrm>
          <a:prstGeom prst="line">
            <a:avLst/>
          </a:prstGeom>
          <a:ln>
            <a:solidFill>
              <a:srgbClr val="FF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77671" y="4994948"/>
            <a:ext cx="0" cy="84108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  <a:alpha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28565" y="5335167"/>
            <a:ext cx="0" cy="518795"/>
          </a:xfrm>
          <a:prstGeom prst="line">
            <a:avLst/>
          </a:prstGeom>
          <a:ln w="12700">
            <a:solidFill>
              <a:srgbClr val="FF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32815" y="6121690"/>
            <a:ext cx="523161" cy="37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[1]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48118" y="2528047"/>
            <a:ext cx="22949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Леки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автомобили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77316" y="2523915"/>
            <a:ext cx="39803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Товарни автомобили и автобуси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92307" y="1342952"/>
            <a:ext cx="9565341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Освен</a:t>
            </a:r>
            <a:r>
              <a:rPr lang="bg-BG" sz="2100" dirty="0" smtClean="0"/>
              <a:t>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горивната </a:t>
            </a:r>
            <a:r>
              <a:rPr lang="bg-BG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резервоара 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водород, зах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анващата система </a:t>
            </a:r>
          </a:p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включва и други функционални елементи, определящи крайната цената на системата.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1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92" y="2938286"/>
            <a:ext cx="5124782" cy="356234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69526" y="6121698"/>
            <a:ext cx="523161" cy="37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bg-BG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11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0659" y="834231"/>
            <a:ext cx="409687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на нов автомобил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730" y="1431954"/>
            <a:ext cx="1023769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Цената на нов електродобив зависи, за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цената на акумулаторната батерия, а за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цената на водородната захранваща система.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стойности от 132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$/kWh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батерията, 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началната цена на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електромобил е по-висока от съответния конвенционален автомобил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ICEV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електромобил, при цена на горивната клетка 80-90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bg-BG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водородния резервоар 150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$/kgH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началната цена на товарния автомобил и автобус е съпоставима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цената на съответния автомобил с дизелов двигател.</a:t>
            </a:r>
            <a:endParaRPr lang="en-GB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23" y="3814781"/>
            <a:ext cx="5337580" cy="2988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0803" y="3818272"/>
            <a:ext cx="2085197" cy="2970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USA </a:t>
            </a:r>
            <a:r>
              <a:rPr lang="bg-BG" sz="11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production)</a:t>
            </a:r>
          </a:p>
          <a:p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HEV­350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hybrid electric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</a:p>
          <a:p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with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miles range; </a:t>
            </a: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PHEV­10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plug­in hybrid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</a:p>
          <a:p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vehicle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 miles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all </a:t>
            </a:r>
          </a:p>
          <a:p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electric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range; </a:t>
            </a: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FCEV­350 </a:t>
            </a:r>
            <a:r>
              <a:rPr lang="en-GB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fuel cell electric </a:t>
            </a:r>
            <a:endParaRPr lang="en-GB" sz="1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vehicle </a:t>
            </a:r>
            <a:r>
              <a:rPr lang="en-GB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350 miles </a:t>
            </a:r>
            <a:endParaRPr lang="en-GB" sz="1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hydrogen; </a:t>
            </a: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PHEV­30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plug­in with 30 miles </a:t>
            </a: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electric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range; </a:t>
            </a: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PHEV­60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plug­in with 60 miles </a:t>
            </a: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electric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range; </a:t>
            </a: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BEV­200 </a:t>
            </a:r>
            <a:r>
              <a:rPr lang="en-GB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battery powered </a:t>
            </a:r>
            <a:endParaRPr lang="en-GB" sz="1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electric vehicle </a:t>
            </a:r>
            <a:r>
              <a:rPr lang="en-GB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200 </a:t>
            </a:r>
            <a:endParaRPr lang="en-GB" sz="1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miles range</a:t>
            </a:r>
            <a:endParaRPr lang="en-GB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3577" y="6412713"/>
            <a:ext cx="523161" cy="37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[3]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0375" y="6290873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ICEV+</a:t>
            </a:r>
            <a:endParaRPr lang="en-GB" sz="11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400" y="3814781"/>
            <a:ext cx="1690831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rgbClr val="FF0000"/>
                </a:solidFill>
              </a:rPr>
              <a:t>При масово производство, </a:t>
            </a:r>
            <a:r>
              <a:rPr lang="en-GB" sz="1400" b="1" dirty="0" smtClean="0">
                <a:solidFill>
                  <a:srgbClr val="FF0000"/>
                </a:solidFill>
              </a:rPr>
              <a:t>FCEV</a:t>
            </a:r>
            <a:r>
              <a:rPr lang="bg-BG" sz="1400" b="1" dirty="0" smtClean="0">
                <a:solidFill>
                  <a:srgbClr val="FF0000"/>
                </a:solidFill>
              </a:rPr>
              <a:t> с 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bg-BG" sz="1400" b="1" dirty="0" smtClean="0">
                <a:solidFill>
                  <a:srgbClr val="FF0000"/>
                </a:solidFill>
              </a:rPr>
              <a:t>пробег </a:t>
            </a:r>
            <a:r>
              <a:rPr lang="en-GB" sz="1400" b="1" dirty="0" smtClean="0">
                <a:solidFill>
                  <a:srgbClr val="FF0000"/>
                </a:solidFill>
              </a:rPr>
              <a:t>350 </a:t>
            </a:r>
            <a:r>
              <a:rPr lang="bg-BG" sz="1400" b="1" dirty="0" smtClean="0">
                <a:solidFill>
                  <a:srgbClr val="FF0000"/>
                </a:solidFill>
              </a:rPr>
              <a:t>мили ще струва по-малко от </a:t>
            </a:r>
            <a:r>
              <a:rPr lang="en-GB" sz="1400" b="1" dirty="0" smtClean="0">
                <a:solidFill>
                  <a:srgbClr val="FF0000"/>
                </a:solidFill>
              </a:rPr>
              <a:t> PHEV </a:t>
            </a:r>
            <a:r>
              <a:rPr lang="bg-BG" sz="1400" b="1" dirty="0" smtClean="0">
                <a:solidFill>
                  <a:srgbClr val="FF0000"/>
                </a:solidFill>
              </a:rPr>
              <a:t>с пробег около  20 мили и ще струва доста по-малко от </a:t>
            </a:r>
            <a:r>
              <a:rPr lang="en-GB" sz="1400" b="1" dirty="0" smtClean="0">
                <a:solidFill>
                  <a:srgbClr val="FF0000"/>
                </a:solidFill>
              </a:rPr>
              <a:t>BEV</a:t>
            </a:r>
            <a:r>
              <a:rPr lang="bg-BG" sz="1400" b="1" dirty="0" smtClean="0">
                <a:solidFill>
                  <a:srgbClr val="FF0000"/>
                </a:solidFill>
              </a:rPr>
              <a:t> с пробег от </a:t>
            </a:r>
            <a:r>
              <a:rPr lang="en-GB" sz="1400" b="1" dirty="0" smtClean="0">
                <a:solidFill>
                  <a:srgbClr val="FF0000"/>
                </a:solidFill>
              </a:rPr>
              <a:t>200 </a:t>
            </a:r>
            <a:r>
              <a:rPr lang="bg-BG" sz="1400" b="1" dirty="0" smtClean="0">
                <a:solidFill>
                  <a:srgbClr val="FF0000"/>
                </a:solidFill>
              </a:rPr>
              <a:t>мили.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12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3" name="Picture 2" descr="https://ars.els-cdn.com/content/image/3-s2.0-B9780128169506000117-f11-04-9780128169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55" y="2187390"/>
            <a:ext cx="4798557" cy="34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0659" y="834231"/>
            <a:ext cx="409687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на нов автомобил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90" y="6562309"/>
            <a:ext cx="4796115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www.hydrogen.energy.gov/pdfs/20005-automotive-fuel-cell-targets-status.pdf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89695" y="6562453"/>
            <a:ext cx="4894730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www.batterypowertips.com/comparing-ev-battery-and-fuel-cell-energy-density</a:t>
            </a:r>
            <a:r>
              <a:rPr lang="en-GB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30" y="1736036"/>
            <a:ext cx="1063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                     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Леки автомобили                                                         Товарни автомобили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4" y="2187390"/>
            <a:ext cx="6362700" cy="3448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13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757" y="805994"/>
            <a:ext cx="498437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Енергийна ефективност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енергийна ефективност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41" y="6562166"/>
            <a:ext cx="5644512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https://insideevs.com/news/406676/battery-electric-hydrogen-fuel-cell-efficiency-comparison/</a:t>
            </a:r>
            <a:endParaRPr lang="en-GB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6217" y="1402722"/>
            <a:ext cx="9099457" cy="1061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Енергийната ефективност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определена като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TTW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tank to wheel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</a:p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 e 70 – 90 %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а за </a:t>
            </a: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25  - 35 %.</a:t>
            </a:r>
          </a:p>
          <a:p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изразходват 2 – 3 повече енергия от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един и същ пробег. </a:t>
            </a:r>
            <a:endParaRPr lang="en-GB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Електрическите камиони с важно предимство пред водороднит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64" y="2580342"/>
            <a:ext cx="7234518" cy="3904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14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9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995" y="1479723"/>
            <a:ext cx="1063586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Специфичната консумация на енергия зависи от категорията на автомобила, неговата маса, мощност на двигателя, режима на движение, климатичните и пътни условия и др. 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сравнение на двете технологии при електромобилите могат да се използват някои осреднени данни получени от различни изследвания в реални условия.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905" y="825266"/>
            <a:ext cx="697454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Специфична консумация на енергия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5364" y="266857"/>
            <a:ext cx="865990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специфична консумация на енергия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0345" y="2995954"/>
            <a:ext cx="9808813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леки автомобили с маса от 900 до 3 000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9,0 - 30,0 </a:t>
            </a: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kWh/100km</a:t>
            </a:r>
            <a:endParaRPr lang="bg-BG" sz="21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товарни автомобили с маса от 1000 до 30 000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 – 40,0 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kWh/100km</a:t>
            </a:r>
            <a:endParaRPr lang="bg-BG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NEDC </a:t>
            </a:r>
            <a:r>
              <a:rPr lang="bg-BG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цикъл</a:t>
            </a:r>
            <a:r>
              <a:rPr lang="bg-BG" sz="2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en-GB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84" y="6562309"/>
            <a:ext cx="5593976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bg-BG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Weis, K. Cloos, E. Helmer. </a:t>
            </a:r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 trade-offs in small to large electric vehicles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376" y="4508405"/>
            <a:ext cx="1136724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Произведените през последните години леки автомобили имат специфична консумация на енергия 2,1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 0,8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kWh/100km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леките автомобили специфичната консумация на енергия нараства с 0,6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0,1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kWh/100km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при всяко увеличаване на масата със 100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kg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Увеличаването на капацитета на батерията  с 10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kW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на леките автомобили  увеличава пробега с 40-50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km,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като 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специфичната </a:t>
            </a:r>
            <a:r>
              <a:rPr lang="bg-BG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консумация на енергия нараства с 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0,7-1,0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kWh/100km</a:t>
            </a:r>
            <a:r>
              <a:rPr lang="bg-BG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15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4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1210" y="266857"/>
            <a:ext cx="9289472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   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Специфични разходи,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$/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mile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41" y="6535271"/>
            <a:ext cx="4224014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https://publications.anl.gov/anlpubs/2021/05/167399.pdf</a:t>
            </a:r>
            <a:endParaRPr lang="en-GB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14" y="2583512"/>
            <a:ext cx="7221787" cy="3888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3721" y="3681808"/>
            <a:ext cx="3576917" cy="10618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Лимитиращи параметри</a:t>
            </a: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  - </a:t>
            </a:r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 на батерията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FCEV</a:t>
            </a:r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цена на водорода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57" y="994297"/>
            <a:ext cx="1153757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Специфичните разходи на 100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показател, който дава интегрална оценка на използването на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автомобила от закупуването му до края на неговата експлоатация. Специфичните 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разходи на 100 к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bg-BG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включват цената на нов автомобил, данъци и такси, застраховки, разходи за гориво и за поддържане, амортизация и др., които са различни за отделните страни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16</a:t>
            </a:r>
            <a:endParaRPr lang="en-GB" sz="21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50777"/>
              </p:ext>
            </p:extLst>
          </p:nvPr>
        </p:nvGraphicFramePr>
        <p:xfrm>
          <a:off x="8453721" y="5291666"/>
          <a:ext cx="357691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25">
                  <a:extLst>
                    <a:ext uri="{9D8B030D-6E8A-4147-A177-3AD203B41FA5}">
                      <a16:colId xmlns:a16="http://schemas.microsoft.com/office/drawing/2014/main" val="3289335194"/>
                    </a:ext>
                  </a:extLst>
                </a:gridCol>
                <a:gridCol w="733965">
                  <a:extLst>
                    <a:ext uri="{9D8B030D-6E8A-4147-A177-3AD203B41FA5}">
                      <a16:colId xmlns:a16="http://schemas.microsoft.com/office/drawing/2014/main" val="1205743682"/>
                    </a:ext>
                  </a:extLst>
                </a:gridCol>
                <a:gridCol w="729727">
                  <a:extLst>
                    <a:ext uri="{9D8B030D-6E8A-4147-A177-3AD203B41FA5}">
                      <a16:colId xmlns:a16="http://schemas.microsoft.com/office/drawing/2014/main" val="2372521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Цена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2020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2040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8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Ел. енергия, €/</a:t>
                      </a:r>
                      <a:r>
                        <a:rPr lang="en-US" sz="1600" dirty="0" smtClean="0"/>
                        <a:t>kWh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  0,21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0,20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07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Водород,</a:t>
                      </a:r>
                      <a:r>
                        <a:rPr lang="bg-BG" sz="1600" baseline="0" dirty="0" smtClean="0"/>
                        <a:t> </a:t>
                      </a:r>
                      <a:r>
                        <a:rPr lang="bg-BG" sz="1600" dirty="0" smtClean="0"/>
                        <a:t>€/</a:t>
                      </a:r>
                      <a:r>
                        <a:rPr lang="en-US" sz="1600" dirty="0" smtClean="0"/>
                        <a:t>kg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12,11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4,87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5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1460" y="816301"/>
            <a:ext cx="57912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Специфични разходи на 100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97" y="6562166"/>
            <a:ext cx="4715432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www.h2nodes.eu/images/201021-H2Nodes-M19-Procurement-FCEVs-final.pdf</a:t>
            </a:r>
            <a:endParaRPr lang="en-GB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5364" y="266857"/>
            <a:ext cx="865990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специфични  разходи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3175" y="6562166"/>
            <a:ext cx="5316071" cy="246221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Fueling the Future of Mobility Hydrogen and fuel cell solutions for transportation Volume </a:t>
            </a:r>
            <a:r>
              <a:rPr lang="en-GB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1.Deloite</a:t>
            </a:r>
            <a:endParaRPr lang="en-GB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19" y="1336151"/>
            <a:ext cx="6033246" cy="2384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17</a:t>
            </a:r>
            <a:endParaRPr lang="en-GB" sz="21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84" y="3786214"/>
            <a:ext cx="5997669" cy="2710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8165" y="4679889"/>
            <a:ext cx="2837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Съотношение на ТСО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между </a:t>
            </a:r>
            <a:r>
              <a:rPr lang="en-US" dirty="0" smtClean="0">
                <a:solidFill>
                  <a:srgbClr val="002060"/>
                </a:solidFill>
              </a:rPr>
              <a:t>BEV </a:t>
            </a:r>
            <a:r>
              <a:rPr lang="bg-BG" dirty="0" smtClean="0">
                <a:solidFill>
                  <a:srgbClr val="002060"/>
                </a:solidFill>
              </a:rPr>
              <a:t>и </a:t>
            </a:r>
            <a:r>
              <a:rPr lang="en-US" dirty="0" smtClean="0">
                <a:solidFill>
                  <a:srgbClr val="002060"/>
                </a:solidFill>
              </a:rPr>
              <a:t>FCEV</a:t>
            </a:r>
            <a:r>
              <a:rPr lang="bg-BG" dirty="0" smtClean="0">
                <a:solidFill>
                  <a:srgbClr val="002060"/>
                </a:solidFill>
              </a:rPr>
              <a:t> в различни сегменти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1685364" y="266857"/>
            <a:ext cx="865990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екологични аспекти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539" y="866284"/>
            <a:ext cx="2590800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производство</a:t>
            </a:r>
            <a:endParaRPr lang="en-GB" sz="21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835" y="1326607"/>
            <a:ext cx="92874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dirty="0" smtClean="0">
                <a:solidFill>
                  <a:srgbClr val="002060"/>
                </a:solidFill>
              </a:rPr>
              <a:t>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производството на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Li-ion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батерии се отделят средно </a:t>
            </a:r>
            <a:r>
              <a:rPr lang="bg-B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CO2-eq/</a:t>
            </a:r>
            <a:r>
              <a:rPr lang="en-US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 smtClean="0"/>
          </a:p>
          <a:p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GB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539" y="2163886"/>
            <a:ext cx="2590800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експлоатация</a:t>
            </a:r>
            <a:endParaRPr lang="en-GB" sz="21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835" y="2655453"/>
            <a:ext cx="928743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захранване и на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 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необходима електрическа енергия.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използване на мрежата, емисиите се определят от конкретния микс.</a:t>
            </a:r>
          </a:p>
          <a:p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Целта е електромобилите да използват електрическа енергия от ВЕИ.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0685" y="6562309"/>
            <a:ext cx="1721221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bg-BG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Eurostat </a:t>
            </a:r>
            <a:r>
              <a:rPr lang="en-GB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(nrg_bal_c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433" y="3891798"/>
            <a:ext cx="275216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   </a:t>
            </a:r>
            <a:r>
              <a:rPr lang="bg-BG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 съюз</a:t>
            </a:r>
          </a:p>
          <a:p>
            <a:r>
              <a:rPr lang="bg-B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газ и въглища – </a:t>
            </a:r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25,1%</a:t>
            </a:r>
          </a:p>
          <a:p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ВЕИ                  </a:t>
            </a:r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40 %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5" y="3776287"/>
            <a:ext cx="3311566" cy="272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93838" y="3776287"/>
            <a:ext cx="1039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EU, 2020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7529" y="4815128"/>
            <a:ext cx="2748614" cy="969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           </a:t>
            </a:r>
            <a:r>
              <a:rPr lang="bg-BG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  <a:p>
            <a:r>
              <a:rPr lang="bg-B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аз и въглища – 50,99%</a:t>
            </a:r>
          </a:p>
          <a:p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ВЕИ                 – 19,12%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bg-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en-GB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5646" y="5738458"/>
            <a:ext cx="5501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bg-BG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НСИ</a:t>
            </a:r>
            <a:r>
              <a:rPr 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811" y="3776286"/>
            <a:ext cx="3773966" cy="27231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15332" y="3775261"/>
            <a:ext cx="1753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България, 2022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63183" y="6253008"/>
            <a:ext cx="125075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bg-BG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SO.BG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18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197" y="1511005"/>
            <a:ext cx="8620125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20" y="6554106"/>
            <a:ext cx="2747868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European Environment Agency (EEA)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672" y="171271"/>
            <a:ext cx="993289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Съгласно данните от различни изследвания, </a:t>
            </a:r>
            <a:r>
              <a:rPr lang="bg-BG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,3% 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емисиите на парникови газове в Европейския съюз са от сектора Транспорт, като </a:t>
            </a:r>
            <a:r>
              <a:rPr lang="bg-BG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21,1%</a:t>
            </a:r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от автомобилния транспорт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1527362"/>
            <a:ext cx="4814047" cy="4944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22" y="6545141"/>
            <a:ext cx="5008444" cy="2462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https://www.statista.com/statistics/1291750/carbon-intensity-power-sector-eu-country/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5364" y="266857"/>
            <a:ext cx="865990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екологични аспекти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88" y="879049"/>
            <a:ext cx="10479741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Емисии СО</a:t>
            </a:r>
            <a:r>
              <a:rPr lang="bg-BG" sz="22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 производство на електрическа енергия в 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2021 г.,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bg-BG" sz="2400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kWh</a:t>
            </a:r>
            <a:endParaRPr lang="en-GB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5622" y="2568989"/>
            <a:ext cx="5002307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 27 </a:t>
            </a: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334 g</a:t>
            </a: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bg-BG" sz="21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bg-BG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kWh</a:t>
            </a:r>
            <a:endParaRPr lang="en-GB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5915" y="4069977"/>
            <a:ext cx="3881720" cy="18697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България – </a:t>
            </a:r>
            <a:r>
              <a:rPr lang="bg-BG" sz="2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413 </a:t>
            </a: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g-BG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bg-BG" sz="21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bg-BG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kWh</a:t>
            </a:r>
            <a:endParaRPr lang="en-GB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Полша </a:t>
            </a:r>
            <a:r>
              <a:rPr lang="bg-BG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736 </a:t>
            </a:r>
            <a:r>
              <a:rPr lang="en-US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g-BG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bg-BG" sz="2100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bg-BG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kWh</a:t>
            </a:r>
            <a:endParaRPr lang="en-GB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Швеция – </a:t>
            </a:r>
            <a:r>
              <a:rPr lang="en-US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bg-BG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bg-BG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bg-BG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4423" y="3585882"/>
            <a:ext cx="1021977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  <a:r>
              <a:rPr lang="bg-BG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2021г.</a:t>
            </a:r>
            <a:endParaRPr lang="en-GB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19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5364" y="266857"/>
            <a:ext cx="865990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екологични аспекти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21" y="6545141"/>
            <a:ext cx="7061362" cy="2462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GB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https://eepower.com/news/fraunhofer-ise-compared-greenhouse-gas-emissions-from-battery-and-hydrogen-fuel-cell-vehicles/#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7" y="1540900"/>
            <a:ext cx="11148140" cy="447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541" y="981218"/>
            <a:ext cx="10237694" cy="4154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Емисии СО</a:t>
            </a:r>
            <a:r>
              <a:rPr lang="bg-BG" sz="21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bg-BG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експлоатацията на електромобили</a:t>
            </a:r>
            <a:r>
              <a:rPr lang="bg-BG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2020-2030г</a:t>
            </a:r>
            <a:r>
              <a:rPr lang="bg-BG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bg-BG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</a:t>
            </a:r>
            <a:r>
              <a:rPr lang="bg-BG" sz="21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/100km</a:t>
            </a:r>
            <a:endParaRPr lang="en-GB" sz="2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2646" y="6088671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Включени: за производство, за енергия (електричество и водород) и за рециклиране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20</a:t>
            </a:r>
            <a:endParaRPr lang="en-GB" sz="21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0236" y="6533198"/>
            <a:ext cx="32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Fraunhofer Institute for Solar Energy Systems ISE</a:t>
            </a:r>
          </a:p>
        </p:txBody>
      </p:sp>
    </p:spTree>
    <p:extLst>
      <p:ext uri="{BB962C8B-B14F-4D97-AF65-F5344CB8AC3E}">
        <p14:creationId xmlns:p14="http://schemas.microsoft.com/office/powerpoint/2010/main" val="911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edia.automotiveworld.com/app/uploads/2018/09/21102201/Mbility-Q4-2018-Fros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9" y="855320"/>
            <a:ext cx="4818035" cy="30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41" y="861552"/>
            <a:ext cx="4661647" cy="30239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2777" y="6577189"/>
            <a:ext cx="4760259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Source; </a:t>
            </a:r>
            <a:r>
              <a:rPr lang="fr-FR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fr-FR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://www.unece.org/trans/main/wp29/wp29wgs/wp29gen/wp29glob.html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411017" y="2698376"/>
            <a:ext cx="1255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FCEV, thousands</a:t>
            </a:r>
            <a:endParaRPr lang="en-GB" sz="1100" dirty="0">
              <a:solidFill>
                <a:schemeClr val="bg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брой автомобили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21</a:t>
            </a:r>
            <a:endParaRPr lang="en-GB" sz="21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374" y="3997927"/>
            <a:ext cx="4597655" cy="27331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821" y="6557811"/>
            <a:ext cx="2691763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Bloomberg NEF. Report </a:t>
            </a:r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Nov 2021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5366" y="3915292"/>
            <a:ext cx="268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 </a:t>
            </a:r>
            <a:r>
              <a:rPr lang="bg-BG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FCEV </a:t>
            </a:r>
            <a:r>
              <a:rPr lang="bg-BG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леки автомобили</a:t>
            </a:r>
            <a:endParaRPr lang="en-GB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81886"/>
              </p:ext>
            </p:extLst>
          </p:nvPr>
        </p:nvGraphicFramePr>
        <p:xfrm>
          <a:off x="748553" y="1760357"/>
          <a:ext cx="10524563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7514">
                  <a:extLst>
                    <a:ext uri="{9D8B030D-6E8A-4147-A177-3AD203B41FA5}">
                      <a16:colId xmlns:a16="http://schemas.microsoft.com/office/drawing/2014/main" val="521325064"/>
                    </a:ext>
                  </a:extLst>
                </a:gridCol>
                <a:gridCol w="1303427">
                  <a:extLst>
                    <a:ext uri="{9D8B030D-6E8A-4147-A177-3AD203B41FA5}">
                      <a16:colId xmlns:a16="http://schemas.microsoft.com/office/drawing/2014/main" val="1252274908"/>
                    </a:ext>
                  </a:extLst>
                </a:gridCol>
                <a:gridCol w="1203622">
                  <a:extLst>
                    <a:ext uri="{9D8B030D-6E8A-4147-A177-3AD203B41FA5}">
                      <a16:colId xmlns:a16="http://schemas.microsoft.com/office/drawing/2014/main" val="4216026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</a:t>
                      </a:r>
                      <a:endParaRPr lang="en-GB" sz="2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BEV</a:t>
                      </a:r>
                      <a:endParaRPr lang="en-GB" sz="2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FCEV</a:t>
                      </a:r>
                      <a:endParaRPr lang="en-GB" sz="2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4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  <a:r>
                        <a:rPr lang="bg-BG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нов автомобил</a:t>
                      </a:r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30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Енергийна ефективност, %</a:t>
                      </a:r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Специфични разходи, 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$/100km</a:t>
                      </a:r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7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Емисия на СО</a:t>
                      </a:r>
                      <a:r>
                        <a:rPr lang="bg-BG" sz="2100" baseline="-25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срока на експлоатация,</a:t>
                      </a:r>
                      <a:r>
                        <a:rPr lang="en-US" sz="21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bg-BG" sz="2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</a:t>
                      </a:r>
                      <a:r>
                        <a:rPr lang="bg-BG" sz="2100" baseline="-25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baseline="-250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</a:t>
                      </a:r>
                      <a:r>
                        <a:rPr lang="en-US" sz="2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/100km</a:t>
                      </a:r>
                      <a:endParaRPr lang="en-GB" sz="2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8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 за зареждане</a:t>
                      </a:r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6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Пробег с едно зареждане</a:t>
                      </a:r>
                      <a:endParaRPr lang="en-GB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4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Зарядна</a:t>
                      </a:r>
                      <a:r>
                        <a:rPr lang="bg-BG" sz="2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инфраструктура</a:t>
                      </a:r>
                      <a:endParaRPr lang="en-GB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върху електрическата система</a:t>
                      </a:r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7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2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Рециклиране</a:t>
                      </a:r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23129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93" y="839009"/>
            <a:ext cx="3433483" cy="846428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10569388" y="5067489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inus 7"/>
          <p:cNvSpPr/>
          <p:nvPr/>
        </p:nvSpPr>
        <p:spPr>
          <a:xfrm>
            <a:off x="10569388" y="2179740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inus 8"/>
          <p:cNvSpPr/>
          <p:nvPr/>
        </p:nvSpPr>
        <p:spPr>
          <a:xfrm>
            <a:off x="9386047" y="5493109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inus 9"/>
          <p:cNvSpPr/>
          <p:nvPr/>
        </p:nvSpPr>
        <p:spPr>
          <a:xfrm>
            <a:off x="9345706" y="3436965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inus 10"/>
          <p:cNvSpPr/>
          <p:nvPr/>
        </p:nvSpPr>
        <p:spPr>
          <a:xfrm>
            <a:off x="10578353" y="2604417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11"/>
          <p:cNvSpPr/>
          <p:nvPr/>
        </p:nvSpPr>
        <p:spPr>
          <a:xfrm>
            <a:off x="10596282" y="3386947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lus 13"/>
          <p:cNvSpPr/>
          <p:nvPr/>
        </p:nvSpPr>
        <p:spPr>
          <a:xfrm>
            <a:off x="9345706" y="2619215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us 14"/>
          <p:cNvSpPr/>
          <p:nvPr/>
        </p:nvSpPr>
        <p:spPr>
          <a:xfrm>
            <a:off x="9345706" y="2179740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us 15"/>
          <p:cNvSpPr/>
          <p:nvPr/>
        </p:nvSpPr>
        <p:spPr>
          <a:xfrm>
            <a:off x="10596282" y="4258648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lus 16"/>
          <p:cNvSpPr/>
          <p:nvPr/>
        </p:nvSpPr>
        <p:spPr>
          <a:xfrm>
            <a:off x="10596282" y="3832717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inus 17"/>
          <p:cNvSpPr/>
          <p:nvPr/>
        </p:nvSpPr>
        <p:spPr>
          <a:xfrm>
            <a:off x="9386047" y="5050566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Minus 18"/>
          <p:cNvSpPr/>
          <p:nvPr/>
        </p:nvSpPr>
        <p:spPr>
          <a:xfrm>
            <a:off x="9345706" y="4255166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inus 19"/>
          <p:cNvSpPr/>
          <p:nvPr/>
        </p:nvSpPr>
        <p:spPr>
          <a:xfrm>
            <a:off x="9359153" y="3798755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20"/>
          <p:cNvSpPr/>
          <p:nvPr/>
        </p:nvSpPr>
        <p:spPr>
          <a:xfrm>
            <a:off x="9372600" y="4655164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us 21"/>
          <p:cNvSpPr/>
          <p:nvPr/>
        </p:nvSpPr>
        <p:spPr>
          <a:xfrm>
            <a:off x="10578353" y="5463746"/>
            <a:ext cx="403412" cy="360657"/>
          </a:xfrm>
          <a:prstGeom prst="mathPlu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inus 22"/>
          <p:cNvSpPr/>
          <p:nvPr/>
        </p:nvSpPr>
        <p:spPr>
          <a:xfrm>
            <a:off x="10596282" y="4707719"/>
            <a:ext cx="403412" cy="313765"/>
          </a:xfrm>
          <a:prstGeom prst="mathMinus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qual 1"/>
          <p:cNvSpPr/>
          <p:nvPr/>
        </p:nvSpPr>
        <p:spPr>
          <a:xfrm>
            <a:off x="9359153" y="3027897"/>
            <a:ext cx="430306" cy="313765"/>
          </a:xfrm>
          <a:prstGeom prst="mathEqual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Equal 23"/>
          <p:cNvSpPr/>
          <p:nvPr/>
        </p:nvSpPr>
        <p:spPr>
          <a:xfrm>
            <a:off x="10569388" y="3027193"/>
            <a:ext cx="430306" cy="313765"/>
          </a:xfrm>
          <a:prstGeom prst="mathEqual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8777" y="6022469"/>
            <a:ext cx="8005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Замяна поне на 50% от използваните автомобили за 8 години.</a:t>
            </a:r>
            <a:endParaRPr lang="bg-BG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Увеличаване с над 50% производството на електрическа енергия.</a:t>
            </a:r>
            <a:endParaRPr lang="en-GB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22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58" y="953443"/>
            <a:ext cx="10289632" cy="3071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лектромобили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4123766"/>
            <a:ext cx="11340353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Адина Валеан </a:t>
            </a:r>
            <a:r>
              <a:rPr lang="bg-BG" sz="20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к</a:t>
            </a:r>
            <a:r>
              <a:rPr lang="en-GB" sz="20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омисар </a:t>
            </a:r>
            <a:r>
              <a:rPr lang="en-GB" sz="2000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транспорта на </a:t>
            </a:r>
            <a:r>
              <a:rPr lang="en-GB" sz="2000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endParaRPr lang="bg-BG" sz="2000" i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постигане на целите на ЕС за декарбонизация на транспорта, очаква 60 000 камиона на водород по европейските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пътища</a:t>
            </a:r>
            <a:r>
              <a:rPr lang="bg-BG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както и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„станциите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зареждане с водород трябва да бъдат достъпни поне на всеки 150 километра по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автомобилна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трансевропейска транспортна (TEN-T) мрежа до 2030 г.“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8" y="5952565"/>
            <a:ext cx="1134035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Коалиция</a:t>
            </a: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от производители на големи превозни средства, включително </a:t>
            </a:r>
            <a:r>
              <a:rPr lang="en-GB" sz="2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Daimler, Honda и Hyundai</a:t>
            </a:r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 ангажира да произведе 100 000 камиона с горивни клетки до 2030 г.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23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836" y="968189"/>
            <a:ext cx="10399058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[1]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Technology, Sustainability, and Marketing of Battery Electric and Hydrogen </a:t>
            </a:r>
            <a:endParaRPr lang="en-GB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Medium-Duty and Heavy-Duty Trucks and Buses in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2020-2040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NCST</a:t>
            </a:r>
            <a:endParaRPr lang="bg-B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[2]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Status of Fuel Cells in Road Transport: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IEA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Update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542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[3]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C.E. </a:t>
            </a: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Sandy) Thomas. Fuel Cell and Battery Electric Vehicles Compared. Wt_Vol_Cost.XLS;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[4]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http://www.sciencedirect.com/topics/engineering/fuel-cell-electric-vehicle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Analysis of Infrastructures: Hydrogen Fueling and Electric Charging of </a:t>
            </a:r>
            <a:endParaRPr lang="bg-B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Forschungszentrum Jülich GmbH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Zentralbibliothek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1866-1793</a:t>
            </a:r>
            <a:endParaRPr lang="bg-B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[6] M. Weis, K. Cloos, E. Helmer.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trade-offs in small to large electric vehicles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[7]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Olivier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Bethoux. Hydrogen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 Road Vehicles: State of the Art and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Perspectives. GeePs,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2020.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[8]</a:t>
            </a:r>
            <a:r>
              <a:rPr lang="bg-BG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Krause, Ch. Thiel ..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road vehicle energy consumption and CO2 emissions by 2050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Expert-based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scenarios. Energy Policy, Volume 138,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March 2020, 111224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[9]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Scarlat, M. Prussi, M. Padella.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 of the carbon intensity of electricity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used in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Europe, Applied Energy, Volume 305, 2022.</a:t>
            </a:r>
            <a:endParaRPr lang="en-GB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[10]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Cost of Ownership Quantification for Vehicles with Different Size </a:t>
            </a:r>
            <a:endParaRPr lang="en-GB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Classes and Powertrains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Argonne National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ANL/ESD-21/4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ТОС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1210" y="266857"/>
            <a:ext cx="9289472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            Литературни източници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24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50">
              <a:srgbClr val="82D9A7"/>
            </a:gs>
            <a:gs pos="50000">
              <a:srgbClr val="55AA9E"/>
            </a:gs>
            <a:gs pos="0">
              <a:srgbClr val="C1FDC8">
                <a:lumMod val="93000"/>
              </a:srgb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nus 5"/>
          <p:cNvSpPr/>
          <p:nvPr/>
        </p:nvSpPr>
        <p:spPr>
          <a:xfrm>
            <a:off x="12353365" y="557847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https://www.moreto.net/im/50638.w4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95" y="1703295"/>
            <a:ext cx="5204852" cy="31129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787400"/>
          </a:effectLst>
        </p:spPr>
      </p:pic>
      <p:sp>
        <p:nvSpPr>
          <p:cNvPr id="2" name="TextBox 1"/>
          <p:cNvSpPr txBox="1"/>
          <p:nvPr/>
        </p:nvSpPr>
        <p:spPr>
          <a:xfrm>
            <a:off x="2476921" y="1640541"/>
            <a:ext cx="6544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0" dirty="0" smtClean="0">
                <a:solidFill>
                  <a:srgbClr val="B4E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</a:t>
            </a:r>
          </a:p>
          <a:p>
            <a:r>
              <a:rPr lang="bg-BG" sz="8000" dirty="0" smtClean="0">
                <a:solidFill>
                  <a:srgbClr val="B4E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вниманието</a:t>
            </a:r>
            <a:endParaRPr lang="en-GB" sz="8000" dirty="0">
              <a:solidFill>
                <a:srgbClr val="B4E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10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7753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24</a:t>
            </a:r>
            <a:endParaRPr lang="en-GB" sz="21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835" y="1741673"/>
            <a:ext cx="5676900" cy="3600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Брой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автомобили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5953" y="4972791"/>
            <a:ext cx="49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[2]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53" y="1741233"/>
            <a:ext cx="5262282" cy="3333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453" y="5075449"/>
            <a:ext cx="5262282" cy="266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11061" y="5034707"/>
            <a:ext cx="1326004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Statista 2022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7365" y="1219200"/>
            <a:ext cx="939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endParaRPr lang="en-GB" sz="21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9758" y="1219200"/>
            <a:ext cx="10690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endParaRPr lang="en-GB" sz="21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7171" y="2995155"/>
            <a:ext cx="10214264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Общият брой на 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товарните автомобили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(леки и тежки) е 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6,2 милиона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най-голям е броят им в Полша – приблизително 1,2 милиона.</a:t>
            </a:r>
          </a:p>
          <a:p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Автобусите в Е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малко над 684 хиляди, като почти половината от тях се експлоатират в три страни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Полша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124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526,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Италия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99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883,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93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506.</a:t>
            </a:r>
            <a:endParaRPr lang="bg-BG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93746"/>
              </p:ext>
            </p:extLst>
          </p:nvPr>
        </p:nvGraphicFramePr>
        <p:xfrm>
          <a:off x="2463488" y="1106534"/>
          <a:ext cx="6920346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0275">
                  <a:extLst>
                    <a:ext uri="{9D8B030D-6E8A-4147-A177-3AD203B41FA5}">
                      <a16:colId xmlns:a16="http://schemas.microsoft.com/office/drawing/2014/main" val="1383896272"/>
                    </a:ext>
                  </a:extLst>
                </a:gridCol>
                <a:gridCol w="1233357">
                  <a:extLst>
                    <a:ext uri="{9D8B030D-6E8A-4147-A177-3AD203B41FA5}">
                      <a16:colId xmlns:a16="http://schemas.microsoft.com/office/drawing/2014/main" val="880233187"/>
                    </a:ext>
                  </a:extLst>
                </a:gridCol>
                <a:gridCol w="1233357">
                  <a:extLst>
                    <a:ext uri="{9D8B030D-6E8A-4147-A177-3AD203B41FA5}">
                      <a16:colId xmlns:a16="http://schemas.microsoft.com/office/drawing/2014/main" val="3554625137"/>
                    </a:ext>
                  </a:extLst>
                </a:gridCol>
                <a:gridCol w="1233357">
                  <a:extLst>
                    <a:ext uri="{9D8B030D-6E8A-4147-A177-3AD203B41FA5}">
                      <a16:colId xmlns:a16="http://schemas.microsoft.com/office/drawing/2014/main" val="1358327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2019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2020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2020/2019</a:t>
                      </a:r>
                      <a:r>
                        <a:rPr lang="en-GB" sz="1400" dirty="0" smtClean="0">
                          <a:effectLst/>
                        </a:rPr>
                        <a:t>%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800896"/>
                  </a:ext>
                </a:extLst>
              </a:tr>
              <a:tr h="243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Леки автомобили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243 491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246 345                    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1,2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051290"/>
                  </a:ext>
                </a:extLst>
              </a:tr>
              <a:tr h="239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Лекотоварни автомобили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 28 285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 28 715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1,5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415290"/>
                  </a:ext>
                </a:extLst>
              </a:tr>
              <a:tr h="243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Камиони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   6 128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   6 230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1,7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669018"/>
                  </a:ext>
                </a:extLst>
              </a:tr>
              <a:tr h="243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Автобуси 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      695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      684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   </a:t>
                      </a:r>
                      <a:r>
                        <a:rPr lang="bg-BG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bg-BG" sz="1800" b="1" dirty="0" smtClean="0">
                          <a:effectLst/>
                        </a:rPr>
                        <a:t>-</a:t>
                      </a:r>
                      <a:r>
                        <a:rPr lang="bg-BG" sz="1800" b="1" dirty="0">
                          <a:effectLst/>
                        </a:rPr>
                        <a:t>1,6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774871"/>
                  </a:ext>
                </a:extLst>
              </a:tr>
              <a:tr h="243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ОБЩО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278 601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281 975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bg-BG" sz="1800" b="1" dirty="0" smtClean="0">
                          <a:effectLst/>
                        </a:rPr>
                        <a:t>1,2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56713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720" y="6545141"/>
            <a:ext cx="3039615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ACEA. </a:t>
            </a:r>
            <a:r>
              <a:rPr lang="en-US" sz="105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 </a:t>
            </a:r>
            <a:r>
              <a:rPr lang="en-US" sz="105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use europe </a:t>
            </a:r>
            <a:r>
              <a:rPr lang="en-US" sz="105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4922" y="190758"/>
            <a:ext cx="7877478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Автомобили в експлоатация в 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(хиляди броя)</a:t>
            </a:r>
            <a:r>
              <a:rPr lang="bg-BG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171" y="5563479"/>
            <a:ext cx="1021426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Средната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възраст на използваните в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автомобили за 2020г. е </a:t>
            </a:r>
            <a:r>
              <a:rPr lang="bg-BG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11,8 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на </a:t>
            </a:r>
            <a:r>
              <a:rPr lang="bg-BG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камионите е 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13,9 години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 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автобусите - </a:t>
            </a:r>
            <a:r>
              <a:rPr lang="bg-BG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 години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/>
          </a:p>
        </p:txBody>
      </p:sp>
      <p:sp>
        <p:nvSpPr>
          <p:cNvPr id="8" name="Rectangle 7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2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66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25071" y="829941"/>
            <a:ext cx="628496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  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Цени на водорода и на ел. енергия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1210" y="266857"/>
            <a:ext cx="9289472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        BEV</a:t>
            </a:r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>
                <a:solidFill>
                  <a:srgbClr val="002060"/>
                </a:solidFill>
              </a:rPr>
              <a:t>и</a:t>
            </a:r>
            <a:r>
              <a:rPr lang="en-US" sz="2400" b="1" dirty="0">
                <a:solidFill>
                  <a:srgbClr val="002060"/>
                </a:solidFill>
              </a:rPr>
              <a:t> FCEV</a:t>
            </a:r>
            <a:r>
              <a:rPr lang="bg-BG" sz="2400" b="1" dirty="0">
                <a:solidFill>
                  <a:srgbClr val="002060"/>
                </a:solidFill>
              </a:rPr>
              <a:t> - </a:t>
            </a:r>
            <a:r>
              <a:rPr lang="bg-BG" sz="2400" b="1" dirty="0" smtClean="0">
                <a:solidFill>
                  <a:srgbClr val="002060"/>
                </a:solidFill>
              </a:rPr>
              <a:t>сравнение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00" y="872336"/>
            <a:ext cx="3686794" cy="2700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24" y="3656126"/>
            <a:ext cx="3694070" cy="2758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83" y="6499555"/>
            <a:ext cx="7153835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bg-BG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Cars: Calculating the Total Cost of Ownership for Consumers Final report for BEUC. April 2021</a:t>
            </a:r>
          </a:p>
        </p:txBody>
      </p:sp>
      <p:pic>
        <p:nvPicPr>
          <p:cNvPr id="7" name="Picture 2" descr="Exhibi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35" y="1458543"/>
            <a:ext cx="6194612" cy="37479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7095564" y="5291288"/>
            <a:ext cx="4576483" cy="253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Hydrogen Insights Report, 2021 (Hydrogen Council and McKinsey</a:t>
            </a:r>
            <a:r>
              <a:rPr lang="en-GB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45" y="1242358"/>
            <a:ext cx="10492540" cy="44771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Зарядна инфраструктура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3" y="6499555"/>
            <a:ext cx="9484658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bg-BG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Szałek, A.; Pielecha, I.; Cieslik, W. Fuel Cell Electric Vehicle (FCEV) Energy Flow Analysis in Real Driving Conditions (RDC). Energies 2021, 14, 5018. </a:t>
            </a:r>
            <a:endParaRPr lang="en-GB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8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04685" y="997003"/>
          <a:ext cx="824752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588">
                  <a:extLst>
                    <a:ext uri="{9D8B030D-6E8A-4147-A177-3AD203B41FA5}">
                      <a16:colId xmlns:a16="http://schemas.microsoft.com/office/drawing/2014/main" val="3123069679"/>
                    </a:ext>
                  </a:extLst>
                </a:gridCol>
                <a:gridCol w="1002640">
                  <a:extLst>
                    <a:ext uri="{9D8B030D-6E8A-4147-A177-3AD203B41FA5}">
                      <a16:colId xmlns:a16="http://schemas.microsoft.com/office/drawing/2014/main" val="3562422341"/>
                    </a:ext>
                  </a:extLst>
                </a:gridCol>
                <a:gridCol w="1659176">
                  <a:extLst>
                    <a:ext uri="{9D8B030D-6E8A-4147-A177-3AD203B41FA5}">
                      <a16:colId xmlns:a16="http://schemas.microsoft.com/office/drawing/2014/main" val="3691042834"/>
                    </a:ext>
                  </a:extLst>
                </a:gridCol>
                <a:gridCol w="1461949">
                  <a:extLst>
                    <a:ext uri="{9D8B030D-6E8A-4147-A177-3AD203B41FA5}">
                      <a16:colId xmlns:a16="http://schemas.microsoft.com/office/drawing/2014/main" val="1408923040"/>
                    </a:ext>
                  </a:extLst>
                </a:gridCol>
                <a:gridCol w="1374588">
                  <a:extLst>
                    <a:ext uri="{9D8B030D-6E8A-4147-A177-3AD203B41FA5}">
                      <a16:colId xmlns:a16="http://schemas.microsoft.com/office/drawing/2014/main" val="3093876499"/>
                    </a:ext>
                  </a:extLst>
                </a:gridCol>
                <a:gridCol w="1374588">
                  <a:extLst>
                    <a:ext uri="{9D8B030D-6E8A-4147-A177-3AD203B41FA5}">
                      <a16:colId xmlns:a16="http://schemas.microsoft.com/office/drawing/2014/main" val="1787104010"/>
                    </a:ext>
                  </a:extLst>
                </a:gridCol>
              </a:tblGrid>
              <a:tr h="610106">
                <a:tc gridSpan="2">
                  <a:txBody>
                    <a:bodyPr/>
                    <a:lstStyle/>
                    <a:p>
                      <a:r>
                        <a:rPr lang="bg-BG" dirty="0" smtClean="0"/>
                        <a:t>             Регион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леки автомобили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автобуси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камиони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Зарядни станции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8162"/>
                  </a:ext>
                </a:extLst>
              </a:tr>
              <a:tr h="377685">
                <a:tc rowSpan="2">
                  <a:txBody>
                    <a:bodyPr/>
                    <a:lstStyle/>
                    <a:p>
                      <a:r>
                        <a:rPr lang="bg-BG" b="1" dirty="0" smtClean="0"/>
                        <a:t> </a:t>
                      </a:r>
                    </a:p>
                    <a:p>
                      <a:r>
                        <a:rPr lang="bg-BG" b="1" dirty="0" smtClean="0"/>
                        <a:t>   Европа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~76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~152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05588"/>
                  </a:ext>
                </a:extLst>
              </a:tr>
              <a:tr h="6682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bg-BG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2030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камиона и</a:t>
                      </a:r>
                    </a:p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автобуси до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2030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~3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</a:t>
                      </a:r>
                      <a:endParaRPr lang="bg-BG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547754"/>
                  </a:ext>
                </a:extLst>
              </a:tr>
              <a:tr h="668211">
                <a:tc rowSpan="2">
                  <a:txBody>
                    <a:bodyPr/>
                    <a:lstStyle/>
                    <a:p>
                      <a:endParaRPr lang="bg-BG" b="1" dirty="0" smtClean="0"/>
                    </a:p>
                    <a:p>
                      <a:r>
                        <a:rPr lang="bg-BG" b="1" dirty="0" smtClean="0"/>
                        <a:t>   САЩ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активни</a:t>
                      </a:r>
                    </a:p>
                    <a:p>
                      <a:pPr algn="l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проект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Тестове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~42 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459"/>
                  </a:ext>
                </a:extLst>
              </a:tr>
              <a:tr h="66821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bg-BG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bg-BG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g-BG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3678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581001"/>
            <a:ext cx="9099176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</a:t>
            </a:r>
            <a:r>
              <a:rPr lang="en-GB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GB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www2.deloitte.com/cn/en/pages/about-deloitte/articles/</a:t>
            </a:r>
            <a:r>
              <a:rPr lang="en-GB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FCEVs to be cheaper to run than BEVs and ICE vehicles within 10 </a:t>
            </a:r>
            <a:r>
              <a:rPr lang="en-GB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зарядна инфраструктура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29" y="4201434"/>
            <a:ext cx="63627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210" y="266857"/>
            <a:ext cx="9289472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BEV</a:t>
            </a:r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>
                <a:solidFill>
                  <a:srgbClr val="002060"/>
                </a:solidFill>
              </a:rPr>
              <a:t>и</a:t>
            </a:r>
            <a:r>
              <a:rPr lang="en-US" sz="2400" b="1" dirty="0">
                <a:solidFill>
                  <a:srgbClr val="002060"/>
                </a:solidFill>
              </a:rPr>
              <a:t> FCEV</a:t>
            </a:r>
            <a:r>
              <a:rPr lang="bg-BG" sz="2400" b="1" dirty="0">
                <a:solidFill>
                  <a:srgbClr val="002060"/>
                </a:solidFill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</a:rPr>
              <a:t>товарни автомобили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2176462"/>
            <a:ext cx="7381875" cy="2505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9765" y="53290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https://tech.hyundaimotorgroup.com/article/commercial-fcevs-from-garbage-trucks-to-tractor-trailers/</a:t>
            </a:r>
          </a:p>
        </p:txBody>
      </p:sp>
    </p:spTree>
    <p:extLst>
      <p:ext uri="{BB962C8B-B14F-4D97-AF65-F5344CB8AC3E}">
        <p14:creationId xmlns:p14="http://schemas.microsoft.com/office/powerpoint/2010/main" val="26540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542" y="1286535"/>
            <a:ext cx="7216588" cy="4842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20" y="6527211"/>
            <a:ext cx="6980680" cy="2769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https://evse.com.au/blog/three-reasons-why-hydrogen-fuel-cells-wont-be-driving-our-future-mobility/</a:t>
            </a:r>
            <a:endPara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2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1210" y="266857"/>
            <a:ext cx="9289472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BEV</a:t>
            </a:r>
            <a:r>
              <a:rPr lang="bg-BG" sz="2400" b="1" dirty="0" smtClean="0">
                <a:solidFill>
                  <a:srgbClr val="002060"/>
                </a:solidFill>
              </a:rPr>
              <a:t> </a:t>
            </a:r>
            <a:r>
              <a:rPr lang="bg-BG" sz="2400" b="1" dirty="0">
                <a:solidFill>
                  <a:srgbClr val="002060"/>
                </a:solidFill>
              </a:rPr>
              <a:t>и</a:t>
            </a:r>
            <a:r>
              <a:rPr lang="en-US" sz="2400" b="1" dirty="0">
                <a:solidFill>
                  <a:srgbClr val="002060"/>
                </a:solidFill>
              </a:rPr>
              <a:t> FCEV</a:t>
            </a:r>
            <a:r>
              <a:rPr lang="bg-BG" sz="2400" b="1" dirty="0">
                <a:solidFill>
                  <a:srgbClr val="002060"/>
                </a:solidFill>
              </a:rPr>
              <a:t> - </a:t>
            </a:r>
            <a:r>
              <a:rPr lang="bg-BG" sz="2400" b="1" dirty="0">
                <a:solidFill>
                  <a:srgbClr val="FF0000"/>
                </a:solidFill>
              </a:rPr>
              <a:t>сравнение по цена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0692" y="809207"/>
            <a:ext cx="505161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20" y="6527210"/>
            <a:ext cx="7211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https://evse.com.au/blog/three-reasons-why-hydrogen-fuel-cells-wont-be-driving-our-future-mobility/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20" y="6527211"/>
            <a:ext cx="6846209" cy="2769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1" y="2125756"/>
            <a:ext cx="5648325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54" y="1443147"/>
            <a:ext cx="8677275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637" y="2125756"/>
            <a:ext cx="5391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36</a:t>
            </a:fld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03" y="3346077"/>
            <a:ext cx="3343275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63553"/>
            <a:ext cx="4500282" cy="253916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www.h2nodes.eu/images/201021-H2Nodes-M19-Procurement-FCEVs-final.pdf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3" y="1020514"/>
            <a:ext cx="3343275" cy="2219325"/>
          </a:xfrm>
          <a:prstGeom prst="rect">
            <a:avLst/>
          </a:prstGeom>
        </p:spPr>
      </p:pic>
      <p:pic>
        <p:nvPicPr>
          <p:cNvPr id="2050" name="Picture 2" descr="BEV, PHEV and FCEV Scenario Estimations, Global, 2015–2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34" y="719418"/>
            <a:ext cx="5772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0565" y="3824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b="1" dirty="0">
                <a:solidFill>
                  <a:srgbClr val="FF0000"/>
                </a:solidFill>
                <a:latin typeface="Nunito Sans"/>
              </a:rPr>
              <a:t>Fuel Cell Electric Vehicles: Genesis of a New Era or a Myth-Busting in New Energy Vehicle Technology?</a:t>
            </a:r>
            <a:endParaRPr lang="en-GB" b="1" i="0" dirty="0">
              <a:solidFill>
                <a:srgbClr val="FF0000"/>
              </a:solidFill>
              <a:effectLst/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5903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4" y="920564"/>
            <a:ext cx="4088513" cy="3866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197" y="5235388"/>
            <a:ext cx="3867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https://knoema.com/infographics/gdwntfe/global-automotive-industry-overview-data-and-analysis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37764"/>
              </p:ext>
            </p:extLst>
          </p:nvPr>
        </p:nvGraphicFramePr>
        <p:xfrm>
          <a:off x="4446493" y="5235388"/>
          <a:ext cx="3881718" cy="152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726">
                  <a:extLst>
                    <a:ext uri="{9D8B030D-6E8A-4147-A177-3AD203B41FA5}">
                      <a16:colId xmlns:a16="http://schemas.microsoft.com/office/drawing/2014/main" val="2495372273"/>
                    </a:ext>
                  </a:extLst>
                </a:gridCol>
                <a:gridCol w="652748">
                  <a:extLst>
                    <a:ext uri="{9D8B030D-6E8A-4147-A177-3AD203B41FA5}">
                      <a16:colId xmlns:a16="http://schemas.microsoft.com/office/drawing/2014/main" val="4050644266"/>
                    </a:ext>
                  </a:extLst>
                </a:gridCol>
                <a:gridCol w="633403">
                  <a:extLst>
                    <a:ext uri="{9D8B030D-6E8A-4147-A177-3AD203B41FA5}">
                      <a16:colId xmlns:a16="http://schemas.microsoft.com/office/drawing/2014/main" val="2167335178"/>
                    </a:ext>
                  </a:extLst>
                </a:gridCol>
                <a:gridCol w="618841">
                  <a:extLst>
                    <a:ext uri="{9D8B030D-6E8A-4147-A177-3AD203B41FA5}">
                      <a16:colId xmlns:a16="http://schemas.microsoft.com/office/drawing/2014/main" val="3285403060"/>
                    </a:ext>
                  </a:extLst>
                </a:gridCol>
              </a:tblGrid>
              <a:tr h="5095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 </a:t>
                      </a:r>
                      <a:r>
                        <a:rPr lang="bg-BG" sz="1500" dirty="0" smtClean="0"/>
                        <a:t>     за </a:t>
                      </a:r>
                      <a:r>
                        <a:rPr lang="en-US" sz="1500" dirty="0" smtClean="0"/>
                        <a:t>EU, </a:t>
                      </a:r>
                      <a:endParaRPr lang="bg-BG" sz="1500" dirty="0" smtClean="0"/>
                    </a:p>
                    <a:p>
                      <a:r>
                        <a:rPr lang="en-US" sz="1500" dirty="0" smtClean="0"/>
                        <a:t>kg CO2-eq/</a:t>
                      </a:r>
                      <a:r>
                        <a:rPr lang="en-US" sz="1500" cap="all" dirty="0" smtClean="0"/>
                        <a:t>k</a:t>
                      </a:r>
                      <a:r>
                        <a:rPr lang="en-US" sz="1500" dirty="0" smtClean="0"/>
                        <a:t>Wh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2020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2030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97593"/>
                  </a:ext>
                </a:extLst>
              </a:tr>
              <a:tr h="297227">
                <a:tc>
                  <a:txBody>
                    <a:bodyPr/>
                    <a:lstStyle/>
                    <a:p>
                      <a:r>
                        <a:rPr lang="bg-BG" sz="1500" baseline="0" dirty="0" smtClean="0"/>
                        <a:t>Средно</a:t>
                      </a:r>
                      <a:r>
                        <a:rPr lang="en-US" sz="1500" baseline="0" dirty="0" smtClean="0"/>
                        <a:t> 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75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64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30266"/>
                  </a:ext>
                </a:extLst>
              </a:tr>
              <a:tr h="297227">
                <a:tc>
                  <a:txBody>
                    <a:bodyPr/>
                    <a:lstStyle/>
                    <a:p>
                      <a:r>
                        <a:rPr lang="bg-BG" sz="1500" dirty="0" smtClean="0"/>
                        <a:t>Ниска</a:t>
                      </a:r>
                      <a:r>
                        <a:rPr lang="bg-BG" sz="1500" baseline="0" dirty="0" smtClean="0"/>
                        <a:t> стойност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dirty="0" smtClean="0"/>
                        <a:t>108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dirty="0" smtClean="0"/>
                        <a:t>59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dirty="0" smtClean="0"/>
                        <a:t>56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39733"/>
                  </a:ext>
                </a:extLst>
              </a:tr>
              <a:tr h="340084">
                <a:tc>
                  <a:txBody>
                    <a:bodyPr/>
                    <a:lstStyle/>
                    <a:p>
                      <a:r>
                        <a:rPr lang="bg-BG" sz="1500" dirty="0" smtClean="0"/>
                        <a:t>Висока стойност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dirty="0" smtClean="0"/>
                        <a:t>200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dirty="0" smtClean="0"/>
                        <a:t>107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500" dirty="0" smtClean="0"/>
                        <a:t>84</a:t>
                      </a:r>
                      <a:endParaRPr lang="en-GB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1525"/>
                  </a:ext>
                </a:extLst>
              </a:tr>
            </a:tbl>
          </a:graphicData>
        </a:graphic>
      </p:graphicFrame>
      <p:pic>
        <p:nvPicPr>
          <p:cNvPr id="6" name="Picture 2" descr="Annual Electricity Generation in Europe 2021 : r/nu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34" y="284084"/>
            <a:ext cx="3645460" cy="26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127" y="3043517"/>
            <a:ext cx="3645460" cy="415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GB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https://www.reddit.com/r/nuclear/comments/rt06cc/annual_electricity_generation_in_europe_2021/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353" y="1389383"/>
            <a:ext cx="3126386" cy="3110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058" y="4489651"/>
            <a:ext cx="2466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32770"/>
              </p:ext>
            </p:extLst>
          </p:nvPr>
        </p:nvGraphicFramePr>
        <p:xfrm>
          <a:off x="1257298" y="966356"/>
          <a:ext cx="959081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1">
                  <a:extLst>
                    <a:ext uri="{9D8B030D-6E8A-4147-A177-3AD203B41FA5}">
                      <a16:colId xmlns:a16="http://schemas.microsoft.com/office/drawing/2014/main" val="2500880743"/>
                    </a:ext>
                  </a:extLst>
                </a:gridCol>
                <a:gridCol w="1105013">
                  <a:extLst>
                    <a:ext uri="{9D8B030D-6E8A-4147-A177-3AD203B41FA5}">
                      <a16:colId xmlns:a16="http://schemas.microsoft.com/office/drawing/2014/main" val="3493003582"/>
                    </a:ext>
                  </a:extLst>
                </a:gridCol>
                <a:gridCol w="931606">
                  <a:extLst>
                    <a:ext uri="{9D8B030D-6E8A-4147-A177-3AD203B41FA5}">
                      <a16:colId xmlns:a16="http://schemas.microsoft.com/office/drawing/2014/main" val="4084367602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4266449232"/>
                    </a:ext>
                  </a:extLst>
                </a:gridCol>
                <a:gridCol w="1111827">
                  <a:extLst>
                    <a:ext uri="{9D8B030D-6E8A-4147-A177-3AD203B41FA5}">
                      <a16:colId xmlns:a16="http://schemas.microsoft.com/office/drawing/2014/main" val="28049849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109614917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1656058102"/>
                    </a:ext>
                  </a:extLst>
                </a:gridCol>
              </a:tblGrid>
              <a:tr h="122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бензин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дизел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електро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хибрид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CNG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LPG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884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Леки автомобили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51,7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42,8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1,1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1,2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2,5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031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Лекотоварни автомобили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6,2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91,2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0,41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0,06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0,6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0,8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288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Камиони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0,7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96,3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0,24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0,02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256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</a:rPr>
                        <a:t>Автобуси 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0,2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93,5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0,93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</a:rPr>
                        <a:t>1,4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3,5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</a:rPr>
                        <a:t>0,1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08792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720" y="6545141"/>
            <a:ext cx="3039615" cy="2539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ACEA. </a:t>
            </a:r>
            <a:r>
              <a:rPr lang="en-US" sz="105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 </a:t>
            </a:r>
            <a:r>
              <a:rPr lang="en-US" sz="105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use europe </a:t>
            </a:r>
            <a:r>
              <a:rPr lang="en-US" sz="105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GB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3718" y="266857"/>
            <a:ext cx="807373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Автомобили в експлоатация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вид гориво, %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47" y="2813323"/>
            <a:ext cx="10162311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Основната част от ново регистрираните автомобили през 2020г. – </a:t>
            </a:r>
            <a:r>
              <a:rPr lang="bg-BG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93,7%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използват традиционните нефтени горива. </a:t>
            </a:r>
          </a:p>
          <a:p>
            <a:pPr>
              <a:lnSpc>
                <a:spcPct val="200000"/>
              </a:lnSpc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амиони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и автобусите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доминират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 с дизелови двигатели – </a:t>
            </a:r>
            <a:r>
              <a:rPr lang="bg-BG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96,8%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всички превозни средства с алтернативно задвижване (APV) имат пазарен дял от </a:t>
            </a:r>
            <a:r>
              <a:rPr lang="en-GB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през 2020 г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автомобилите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алтернативно гориво, 99%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камиони, използващи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природен газ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Търсенето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се е увеличило с 5,8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пазарният дял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тези автомобили се 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</a:t>
            </a:r>
            <a:r>
              <a:rPr lang="en-GB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2,1% през 2019 г. до 2,9% през 2020 г. </a:t>
            </a:r>
            <a:endParaRPr lang="bg-BG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3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5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7431" y="214902"/>
            <a:ext cx="668163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Автомобили в експлоатация в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България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1356"/>
            <a:ext cx="651734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https://data.egov.bg/data/resourceView/120b03fe-a4bd-44f9-84e7-d8462a1b2590 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за отворени данни</a:t>
            </a:r>
            <a:endParaRPr lang="en-GB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91156"/>
              </p:ext>
            </p:extLst>
          </p:nvPr>
        </p:nvGraphicFramePr>
        <p:xfrm>
          <a:off x="224321" y="1268698"/>
          <a:ext cx="11772901" cy="246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003">
                  <a:extLst>
                    <a:ext uri="{9D8B030D-6E8A-4147-A177-3AD203B41FA5}">
                      <a16:colId xmlns:a16="http://schemas.microsoft.com/office/drawing/2014/main" val="1739698921"/>
                    </a:ext>
                  </a:extLst>
                </a:gridCol>
                <a:gridCol w="925162">
                  <a:extLst>
                    <a:ext uri="{9D8B030D-6E8A-4147-A177-3AD203B41FA5}">
                      <a16:colId xmlns:a16="http://schemas.microsoft.com/office/drawing/2014/main" val="1051600670"/>
                    </a:ext>
                  </a:extLst>
                </a:gridCol>
                <a:gridCol w="979432">
                  <a:extLst>
                    <a:ext uri="{9D8B030D-6E8A-4147-A177-3AD203B41FA5}">
                      <a16:colId xmlns:a16="http://schemas.microsoft.com/office/drawing/2014/main" val="1592946714"/>
                    </a:ext>
                  </a:extLst>
                </a:gridCol>
                <a:gridCol w="927069">
                  <a:extLst>
                    <a:ext uri="{9D8B030D-6E8A-4147-A177-3AD203B41FA5}">
                      <a16:colId xmlns:a16="http://schemas.microsoft.com/office/drawing/2014/main" val="2370441030"/>
                    </a:ext>
                  </a:extLst>
                </a:gridCol>
                <a:gridCol w="538003">
                  <a:extLst>
                    <a:ext uri="{9D8B030D-6E8A-4147-A177-3AD203B41FA5}">
                      <a16:colId xmlns:a16="http://schemas.microsoft.com/office/drawing/2014/main" val="2438645410"/>
                    </a:ext>
                  </a:extLst>
                </a:gridCol>
                <a:gridCol w="690677">
                  <a:extLst>
                    <a:ext uri="{9D8B030D-6E8A-4147-A177-3AD203B41FA5}">
                      <a16:colId xmlns:a16="http://schemas.microsoft.com/office/drawing/2014/main" val="3400163472"/>
                    </a:ext>
                  </a:extLst>
                </a:gridCol>
                <a:gridCol w="743001">
                  <a:extLst>
                    <a:ext uri="{9D8B030D-6E8A-4147-A177-3AD203B41FA5}">
                      <a16:colId xmlns:a16="http://schemas.microsoft.com/office/drawing/2014/main" val="1285430239"/>
                    </a:ext>
                  </a:extLst>
                </a:gridCol>
                <a:gridCol w="899973">
                  <a:extLst>
                    <a:ext uri="{9D8B030D-6E8A-4147-A177-3AD203B41FA5}">
                      <a16:colId xmlns:a16="http://schemas.microsoft.com/office/drawing/2014/main" val="160091311"/>
                    </a:ext>
                  </a:extLst>
                </a:gridCol>
                <a:gridCol w="722070">
                  <a:extLst>
                    <a:ext uri="{9D8B030D-6E8A-4147-A177-3AD203B41FA5}">
                      <a16:colId xmlns:a16="http://schemas.microsoft.com/office/drawing/2014/main" val="2111140265"/>
                    </a:ext>
                  </a:extLst>
                </a:gridCol>
                <a:gridCol w="931367">
                  <a:extLst>
                    <a:ext uri="{9D8B030D-6E8A-4147-A177-3AD203B41FA5}">
                      <a16:colId xmlns:a16="http://schemas.microsoft.com/office/drawing/2014/main" val="780705381"/>
                    </a:ext>
                  </a:extLst>
                </a:gridCol>
                <a:gridCol w="1192987">
                  <a:extLst>
                    <a:ext uri="{9D8B030D-6E8A-4147-A177-3AD203B41FA5}">
                      <a16:colId xmlns:a16="http://schemas.microsoft.com/office/drawing/2014/main" val="1636529643"/>
                    </a:ext>
                  </a:extLst>
                </a:gridCol>
                <a:gridCol w="994157">
                  <a:extLst>
                    <a:ext uri="{9D8B030D-6E8A-4147-A177-3AD203B41FA5}">
                      <a16:colId xmlns:a16="http://schemas.microsoft.com/office/drawing/2014/main" val="270404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Бензин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Бензин +</a:t>
                      </a:r>
                    </a:p>
                    <a:p>
                      <a:pPr algn="ctr" fontAlgn="b"/>
                      <a:r>
                        <a:rPr lang="bg-BG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газ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Дизел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LPG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CNG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Хибрид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Ел.</a:t>
                      </a:r>
                    </a:p>
                    <a:p>
                      <a:pPr algn="ctr" fontAlgn="b"/>
                      <a:r>
                        <a:rPr lang="bg-BG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енергия</a:t>
                      </a:r>
                      <a:r>
                        <a:rPr lang="bg-BG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</a:t>
                      </a:r>
                    </a:p>
                    <a:p>
                      <a:pPr algn="ctr" fontAlgn="b"/>
                      <a:r>
                        <a:rPr lang="bg-BG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гориво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Водород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Неизвестен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bg-BG" sz="15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ВСИЧКО</a:t>
                      </a:r>
                      <a:endParaRPr lang="bg-BG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679634"/>
                  </a:ext>
                </a:extLst>
              </a:tr>
              <a:tr h="330573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Леки автомобили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1 068 293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356 946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1 351 651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4 153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21 372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3 597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9 277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2 816 007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507427"/>
                  </a:ext>
                </a:extLst>
              </a:tr>
              <a:tr h="354015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Товарни автомобили</a:t>
                      </a: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38 088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GB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16  864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395 320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2 085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454 196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407683"/>
                  </a:ext>
                </a:extLst>
              </a:tr>
              <a:tr h="317104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Автобуси</a:t>
                      </a:r>
                      <a:endParaRPr lang="bg-BG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15 148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bg-BG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636218"/>
                  </a:ext>
                </a:extLst>
              </a:tr>
              <a:tr h="335560"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Специални</a:t>
                      </a:r>
                      <a:endParaRPr lang="bg-BG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3 733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36 628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41 066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00797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1 110 923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bg-BG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74 381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1 798 747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6 907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22 122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3 961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10 244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bg-BG" sz="15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328 111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941972"/>
                  </a:ext>
                </a:extLst>
              </a:tr>
              <a:tr h="288395">
                <a:tc vMerge="1">
                  <a:txBody>
                    <a:bodyPr/>
                    <a:lstStyle/>
                    <a:p>
                      <a:pPr algn="l" fontAlgn="b"/>
                      <a:endParaRPr lang="bg-BG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33,37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11,24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54,05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968336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2717" y="821073"/>
            <a:ext cx="7471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Регистрирани в Р България автомобили до 01.03.2022г.</a:t>
            </a:r>
            <a:endParaRPr lang="en-GB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426" y="6037709"/>
            <a:ext cx="9896584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70,81% от експлоатираните в Р България автомобили са над 15 години.</a:t>
            </a:r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0391" y="4451695"/>
            <a:ext cx="5652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Разпределение по срок на експлоатация</a:t>
            </a:r>
            <a:endParaRPr lang="en-GB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795" y="3154159"/>
            <a:ext cx="10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6252" y="3069293"/>
            <a:ext cx="85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брой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3908" y="3364918"/>
            <a:ext cx="85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%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543" y="3755334"/>
            <a:ext cx="1100845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98,66% от експлоатираните в Р България автомобили използват нефтени горива.</a:t>
            </a:r>
            <a:endParaRPr lang="en-GB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94143"/>
              </p:ext>
            </p:extLst>
          </p:nvPr>
        </p:nvGraphicFramePr>
        <p:xfrm>
          <a:off x="1922717" y="4888084"/>
          <a:ext cx="8128002" cy="108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8352121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479589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192922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065033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4233387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15604843"/>
                    </a:ext>
                  </a:extLst>
                </a:gridCol>
              </a:tblGrid>
              <a:tr h="350394">
                <a:tc>
                  <a:txBody>
                    <a:bodyPr/>
                    <a:lstStyle/>
                    <a:p>
                      <a:r>
                        <a:rPr lang="bg-BG" dirty="0" smtClean="0"/>
                        <a:t>години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0 - 5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6 - 10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11 - 15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15 - 20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НАД 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9063"/>
                  </a:ext>
                </a:extLst>
              </a:tr>
              <a:tr h="322033"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брой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195 508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236 834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539 069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866 722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1 489 974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08502"/>
                  </a:ext>
                </a:extLst>
              </a:tr>
              <a:tr h="350394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5,87</a:t>
                      </a:r>
                      <a:endParaRPr lang="en-GB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7,11</a:t>
                      </a:r>
                      <a:endParaRPr lang="en-GB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16,19</a:t>
                      </a:r>
                      <a:endParaRPr lang="en-GB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26,04</a:t>
                      </a:r>
                      <a:endParaRPr lang="en-GB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44,77</a:t>
                      </a:r>
                      <a:endParaRPr lang="en-GB" sz="15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4926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4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6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3" name="Rectangle 2"/>
          <p:cNvSpPr/>
          <p:nvPr/>
        </p:nvSpPr>
        <p:spPr>
          <a:xfrm>
            <a:off x="740200" y="1237755"/>
            <a:ext cx="10765245" cy="4493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Със Зеления пакт за Европа, ЕС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ангажира да постигне неутралност по отношение на климата до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2050г.,- общество и икономика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нулеви нетни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емисии. </a:t>
            </a:r>
          </a:p>
          <a:p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Според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прогнозите емисиите от транспортния сектор ще трябва драстично да  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намалеят с 90% до 2050 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 с 55% емисиите от леките автомобили до 2030г.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 с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емисиите от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ванове до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2030г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 на емисиите на СО2 от нови камиони средно с 15% от 2025г. </a:t>
            </a:r>
          </a:p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и с 30% от 2030г.( спрямо нивата от 2019г.)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Новите автомобили с 0% емисии след 2035г.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Предлагането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устойчиви алтернативни транспортни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горива.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4922" y="266857"/>
            <a:ext cx="749158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Устойчива </a:t>
            </a: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интелигентна мобилност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1356"/>
            <a:ext cx="6239435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GB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ec.europa.eu/info/strategy/priorities-2019-2024/european-green-deal/transport-and-green-deal_bg/</a:t>
            </a:r>
            <a:endParaRPr lang="en-US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5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3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Rectangle 4"/>
          <p:cNvSpPr/>
          <p:nvPr/>
        </p:nvSpPr>
        <p:spPr>
          <a:xfrm>
            <a:off x="2249735" y="308421"/>
            <a:ext cx="7117976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           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Електромобилност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974" y="1004813"/>
            <a:ext cx="10788471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Използването на електрическа енергия за задвижване на транспортните средства, в това число и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автомобилите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една от най-реалните възможности за декарбонизация на транспортния сектор. </a:t>
            </a:r>
            <a:endParaRPr lang="bg-BG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лектрически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наричат превозните средства задвижвани от електродвигател.</a:t>
            </a:r>
          </a:p>
          <a:p>
            <a:endParaRPr lang="bg-BG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има следните предимства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 и ефективно управление на режимите на работа;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Тягови характеристики на електродвигателя осигуряват висока динамика на превозното средство. В голяма част ото случаите не се налага използването на допълнителен редуктор;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Нулеви емисии и шум;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Позволява да се използва енергия от възобновяеми източници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 за реализиране на режим на регенерация на енергия при спиране. </a:t>
            </a:r>
            <a:endParaRPr lang="en-GB" sz="14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6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8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4435" y="308421"/>
            <a:ext cx="7211291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</a:rPr>
              <a:t>          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Електромобилност - технологии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60" y="3612145"/>
            <a:ext cx="6649459" cy="31900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593561" y="3012070"/>
            <a:ext cx="6649458" cy="600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Hybrid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Electric 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Hybrid                      Battery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Electric    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Fuel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Cell</a:t>
            </a:r>
            <a:endParaRPr lang="en-GB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Vehicle      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Electric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Vehicle           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Vehicle       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Electric Vehicle</a:t>
            </a:r>
            <a:endParaRPr lang="en-GB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bg-BG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HEV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PHEV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 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BEV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)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FCEV</a:t>
            </a:r>
            <a:r>
              <a:rPr lang="bg-BG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)</a:t>
            </a:r>
            <a:endParaRPr lang="en-GB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810" y="1047551"/>
            <a:ext cx="11533908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Електрическите превозни средства се базират на две технологии: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Акумулаторна (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 която енергията за захранването на електродвигателя се получава от акумулаторна батерия, която периодично се зарежда;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Водородна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FCEV</a:t>
            </a:r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 която електрическата енергия се произвежда директно на превозното средство от електрохимичен генератор (горивна </a:t>
            </a:r>
            <a:r>
              <a:rPr lang="bg-BG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клетка)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водород.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7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1036" y="825266"/>
            <a:ext cx="498437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 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акумулаторна батерия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4612" y="266857"/>
            <a:ext cx="7252447" cy="461665"/>
          </a:xfrm>
          <a:prstGeom prst="rect">
            <a:avLst/>
          </a:prstGeom>
          <a:solidFill>
            <a:srgbClr val="CCF8C6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</a:rPr>
              <a:t>        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FCEV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сравнение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89652"/>
              </p:ext>
            </p:extLst>
          </p:nvPr>
        </p:nvGraphicFramePr>
        <p:xfrm>
          <a:off x="3863384" y="1831085"/>
          <a:ext cx="8205543" cy="246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423">
                  <a:extLst>
                    <a:ext uri="{9D8B030D-6E8A-4147-A177-3AD203B41FA5}">
                      <a16:colId xmlns:a16="http://schemas.microsoft.com/office/drawing/2014/main" val="4012208962"/>
                    </a:ext>
                  </a:extLst>
                </a:gridCol>
                <a:gridCol w="1658471">
                  <a:extLst>
                    <a:ext uri="{9D8B030D-6E8A-4147-A177-3AD203B41FA5}">
                      <a16:colId xmlns:a16="http://schemas.microsoft.com/office/drawing/2014/main" val="2790800375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19831339"/>
                    </a:ext>
                  </a:extLst>
                </a:gridCol>
                <a:gridCol w="1396473">
                  <a:extLst>
                    <a:ext uri="{9D8B030D-6E8A-4147-A177-3AD203B41FA5}">
                      <a16:colId xmlns:a16="http://schemas.microsoft.com/office/drawing/2014/main" val="2862277701"/>
                    </a:ext>
                  </a:extLst>
                </a:gridCol>
              </a:tblGrid>
              <a:tr h="374724">
                <a:tc>
                  <a:txBody>
                    <a:bodyPr/>
                    <a:lstStyle/>
                    <a:p>
                      <a:r>
                        <a:rPr lang="bg-BG" dirty="0" smtClean="0"/>
                        <a:t>            параметър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  </a:t>
                      </a:r>
                      <a:r>
                        <a:rPr lang="en-US" dirty="0" smtClean="0"/>
                        <a:t> </a:t>
                      </a:r>
                      <a:r>
                        <a:rPr lang="bg-BG" dirty="0" smtClean="0"/>
                        <a:t>   </a:t>
                      </a:r>
                      <a:r>
                        <a:rPr lang="en-US" dirty="0" smtClean="0"/>
                        <a:t>LI-ion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NiMH </a:t>
                      </a:r>
                      <a:r>
                        <a:rPr lang="bg-BG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 </a:t>
                      </a:r>
                      <a:r>
                        <a:rPr lang="en-US" dirty="0" smtClean="0"/>
                        <a:t>Lead-acid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3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Специфична мощност,</a:t>
                      </a:r>
                      <a:r>
                        <a:rPr lang="bg-BG" baseline="0" dirty="0" smtClean="0"/>
                        <a:t> </a:t>
                      </a:r>
                      <a:r>
                        <a:rPr lang="en-US" dirty="0" smtClean="0"/>
                        <a:t>W/kg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1000 - 5000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300 - 1000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30 - 50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6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Специфична енергия, </a:t>
                      </a:r>
                      <a:r>
                        <a:rPr lang="en-US" dirty="0" smtClean="0"/>
                        <a:t>Wh/kg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100 -180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40 - 120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8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Специфичен обем, </a:t>
                      </a:r>
                      <a:r>
                        <a:rPr lang="en-US" dirty="0" smtClean="0"/>
                        <a:t>Wh/l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200 - 300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140 - 400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60 - 75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7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Ефективност, %</a:t>
                      </a:r>
                    </a:p>
                    <a:p>
                      <a:r>
                        <a:rPr lang="bg-BG" sz="1600" dirty="0" smtClean="0"/>
                        <a:t>зареждане/разреждане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 95 - 98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65 - 80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70 - 95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Срок на експлоатация, цикли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</a:t>
                      </a:r>
                      <a:r>
                        <a:rPr lang="bg-BG" dirty="0" smtClean="0"/>
                        <a:t>500 -15 000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500 -1000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200 - 300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5393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094" y="1379727"/>
            <a:ext cx="11349318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Най-масово в електромобилите се използват литиево-йонни акумулаторни </a:t>
            </a:r>
            <a:r>
              <a:rPr lang="bg-BG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батерии (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</a:t>
            </a:r>
            <a:r>
              <a:rPr lang="bg-BG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" y="2005962"/>
            <a:ext cx="3675526" cy="38221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7524" y="4675418"/>
            <a:ext cx="8256493" cy="1292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 от технологията на производство и модела електромобил, една батерия (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NMC532)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съдържа около 8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литий, 35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никел, 20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магнезий 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14 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bg-BG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кобалт.</a:t>
            </a:r>
          </a:p>
          <a:p>
            <a:r>
              <a:rPr lang="bg-BG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 на </a:t>
            </a:r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Argonne National Laboratory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USDOE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78769" y="6071237"/>
            <a:ext cx="952092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Срокът на използване на </a:t>
            </a:r>
            <a:r>
              <a:rPr lang="en-US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LIB</a:t>
            </a:r>
            <a:r>
              <a:rPr lang="bg-BG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е над 10 години и пробег около 160 000 </a:t>
            </a:r>
            <a:r>
              <a:rPr lang="en-US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bg-BG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една година </a:t>
            </a:r>
            <a:r>
              <a:rPr lang="bg-BG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bg-BG" sz="2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атерията губи 2,3% от максималния си капацитет</a:t>
            </a:r>
            <a:r>
              <a:rPr lang="en-US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4419" y="4309714"/>
            <a:ext cx="6674007" cy="2769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https://www.transportenvironment.org/wp-content/uploads/2020/04/TEs-EV-life-cycle-analysis-LCA.pdf</a:t>
            </a:r>
            <a:endParaRPr lang="en-GB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36188" y="81623"/>
            <a:ext cx="493060" cy="420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rgbClr val="002060"/>
                </a:solidFill>
              </a:rPr>
              <a:t>8</a:t>
            </a:r>
            <a:endParaRPr lang="en-GB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737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16c05727-aa75-4e4a-9b5f-8a80a1165891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2840</Words>
  <Application>Microsoft Office PowerPoint</Application>
  <PresentationFormat>Widescreen</PresentationFormat>
  <Paragraphs>593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Century Gothic</vt:lpstr>
      <vt:lpstr>Nunito Sans</vt:lpstr>
      <vt:lpstr>Symbol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2022-02-14T14:43:16Z</dcterms:created>
  <dcterms:modified xsi:type="dcterms:W3CDTF">2022-04-28T08:00:50Z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