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6" r:id="rId4"/>
    <p:sldId id="316" r:id="rId5"/>
    <p:sldId id="317" r:id="rId6"/>
    <p:sldId id="318" r:id="rId7"/>
    <p:sldId id="313" r:id="rId8"/>
    <p:sldId id="321" r:id="rId9"/>
    <p:sldId id="322" r:id="rId10"/>
    <p:sldId id="308" r:id="rId11"/>
    <p:sldId id="310" r:id="rId12"/>
    <p:sldId id="309" r:id="rId13"/>
    <p:sldId id="305" r:id="rId14"/>
    <p:sldId id="300" r:id="rId15"/>
    <p:sldId id="302" r:id="rId16"/>
    <p:sldId id="301" r:id="rId17"/>
    <p:sldId id="323" r:id="rId18"/>
    <p:sldId id="306" r:id="rId19"/>
    <p:sldId id="320" r:id="rId20"/>
    <p:sldId id="319" r:id="rId21"/>
    <p:sldId id="312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10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&#1041;&#1040;&#1053;\0.%20Publications\&#1053;&#1058;&#1057;%20&#1087;&#1086;%20&#1090;&#1088;&#1072;&#1085;&#1089;&#1087;&#1086;&#1088;&#1090;%202022\New%20Microsoft%20Excel%20Worksheet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&#1041;&#1040;&#1053;\0.%20Publications\&#1053;&#1058;&#1057;%20&#1087;&#1086;%20&#1090;&#1088;&#1072;&#1085;&#1089;&#1087;&#1086;&#1088;&#1090;%202022\New%20Microsoft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200" dirty="0"/>
              <a:t>Електропроизводство </a:t>
            </a:r>
            <a:r>
              <a:rPr lang="bg-BG" sz="1200" dirty="0" smtClean="0"/>
              <a:t>вятърна </a:t>
            </a:r>
            <a:r>
              <a:rPr lang="bg-BG" sz="1200" dirty="0"/>
              <a:t>+ слънчева енергия 2020г.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788840647255541E-2"/>
          <c:y val="0.22721092155147274"/>
          <c:w val="0.899209712950786"/>
          <c:h val="0.52090587634878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Sheet1!$S$4</c:f>
              <c:strCache>
                <c:ptCount val="1"/>
                <c:pt idx="0">
                  <c:v>Вятърна + слънчева енергия 2020г.</c:v>
                </c:pt>
              </c:strCache>
            </c:strRef>
          </c:tx>
          <c:invertIfNegative val="0"/>
          <c:cat>
            <c:strRef>
              <c:f>Sheet1!$R$5:$R$16</c:f>
              <c:strCache>
                <c:ptCount val="12"/>
                <c:pt idx="0">
                  <c:v>Януари</c:v>
                </c:pt>
                <c:pt idx="1">
                  <c:v>Февруари</c:v>
                </c:pt>
                <c:pt idx="2">
                  <c:v>Март</c:v>
                </c:pt>
                <c:pt idx="3">
                  <c:v>Април</c:v>
                </c:pt>
                <c:pt idx="4">
                  <c:v>Май</c:v>
                </c:pt>
                <c:pt idx="5">
                  <c:v>Юни</c:v>
                </c:pt>
                <c:pt idx="6">
                  <c:v>Юли</c:v>
                </c:pt>
                <c:pt idx="7">
                  <c:v>Август</c:v>
                </c:pt>
                <c:pt idx="8">
                  <c:v>Септември</c:v>
                </c:pt>
                <c:pt idx="9">
                  <c:v>Октомври</c:v>
                </c:pt>
                <c:pt idx="10">
                  <c:v>Ноември</c:v>
                </c:pt>
                <c:pt idx="11">
                  <c:v>Декември</c:v>
                </c:pt>
              </c:strCache>
            </c:strRef>
          </c:cat>
          <c:val>
            <c:numRef>
              <c:f>Sheet1!$S$5:$S$16</c:f>
              <c:numCache>
                <c:formatCode>General</c:formatCode>
                <c:ptCount val="12"/>
                <c:pt idx="0">
                  <c:v>227559</c:v>
                </c:pt>
                <c:pt idx="1">
                  <c:v>221202</c:v>
                </c:pt>
                <c:pt idx="2">
                  <c:v>267588</c:v>
                </c:pt>
                <c:pt idx="3">
                  <c:v>214161</c:v>
                </c:pt>
                <c:pt idx="4">
                  <c:v>263099</c:v>
                </c:pt>
                <c:pt idx="5">
                  <c:v>230742</c:v>
                </c:pt>
                <c:pt idx="6">
                  <c:v>271355</c:v>
                </c:pt>
                <c:pt idx="7">
                  <c:v>245890</c:v>
                </c:pt>
                <c:pt idx="8">
                  <c:v>228637</c:v>
                </c:pt>
                <c:pt idx="9">
                  <c:v>217108</c:v>
                </c:pt>
                <c:pt idx="10">
                  <c:v>204481</c:v>
                </c:pt>
                <c:pt idx="11">
                  <c:v>237138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455232"/>
        <c:axId val="193456768"/>
      </c:barChart>
      <c:catAx>
        <c:axId val="193455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93456768"/>
        <c:crosses val="autoZero"/>
        <c:auto val="1"/>
        <c:lblAlgn val="ctr"/>
        <c:lblOffset val="100"/>
        <c:noMultiLvlLbl val="0"/>
      </c:catAx>
      <c:valAx>
        <c:axId val="1934567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93455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34435695538059E-2"/>
          <c:y val="7.3673168289557417E-2"/>
          <c:w val="0.91983223097112865"/>
          <c:h val="0.7423344070318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'[New Microsoft Excel Worksheet.xlsx]Sheet1'!$F$11</c:f>
              <c:strCache>
                <c:ptCount val="1"/>
                <c:pt idx="0">
                  <c:v>Мощност на зареждане, kW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'[New Microsoft Excel Worksheet.xlsx]Sheet1'!$C$12:$E$24</c:f>
              <c:multiLvlStrCache>
                <c:ptCount val="12"/>
                <c:lvl>
                  <c:pt idx="0">
                    <c:v>AC</c:v>
                  </c:pt>
                  <c:pt idx="1">
                    <c:v>AC</c:v>
                  </c:pt>
                  <c:pt idx="2">
                    <c:v>DC</c:v>
                  </c:pt>
                  <c:pt idx="3">
                    <c:v>DC</c:v>
                  </c:pt>
                  <c:pt idx="4">
                    <c:v>H2 </c:v>
                  </c:pt>
                  <c:pt idx="5">
                    <c:v>CNG</c:v>
                  </c:pt>
                  <c:pt idx="6">
                    <c:v>Течни горива*</c:v>
                  </c:pt>
                  <c:pt idx="7">
                    <c:v>DC</c:v>
                  </c:pt>
                  <c:pt idx="8">
                    <c:v>H2 </c:v>
                  </c:pt>
                  <c:pt idx="9">
                    <c:v>H2 (цел)</c:v>
                  </c:pt>
                  <c:pt idx="10">
                    <c:v>CNG</c:v>
                  </c:pt>
                  <c:pt idx="11">
                    <c:v>Течни горива*</c:v>
                  </c:pt>
                </c:lvl>
                <c:lvl>
                  <c:pt idx="0">
                    <c:v>Леки автомобили</c:v>
                  </c:pt>
                  <c:pt idx="7">
                    <c:v>Товарни автомобили</c:v>
                  </c:pt>
                </c:lvl>
              </c:multiLvlStrCache>
            </c:multiLvlStrRef>
          </c:cat>
          <c:val>
            <c:numRef>
              <c:f>'[New Microsoft Excel Worksheet.xlsx]Sheet1'!$F$12:$F$23</c:f>
              <c:numCache>
                <c:formatCode>General</c:formatCode>
                <c:ptCount val="12"/>
                <c:pt idx="0">
                  <c:v>11</c:v>
                </c:pt>
                <c:pt idx="1">
                  <c:v>22</c:v>
                </c:pt>
                <c:pt idx="2">
                  <c:v>120</c:v>
                </c:pt>
                <c:pt idx="3">
                  <c:v>350</c:v>
                </c:pt>
                <c:pt idx="4">
                  <c:v>7200</c:v>
                </c:pt>
                <c:pt idx="5">
                  <c:v>17900</c:v>
                </c:pt>
                <c:pt idx="6">
                  <c:v>22500</c:v>
                </c:pt>
                <c:pt idx="7">
                  <c:v>350</c:v>
                </c:pt>
                <c:pt idx="8">
                  <c:v>14400</c:v>
                </c:pt>
                <c:pt idx="9">
                  <c:v>36000</c:v>
                </c:pt>
                <c:pt idx="10">
                  <c:v>48600</c:v>
                </c:pt>
                <c:pt idx="11">
                  <c:v>51400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3983616"/>
        <c:axId val="198667264"/>
      </c:barChart>
      <c:catAx>
        <c:axId val="1939836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198667264"/>
        <c:crosses val="autoZero"/>
        <c:auto val="1"/>
        <c:lblAlgn val="ctr"/>
        <c:lblOffset val="100"/>
        <c:noMultiLvlLbl val="0"/>
      </c:catAx>
      <c:valAx>
        <c:axId val="19866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bg-BG"/>
          </a:p>
        </c:txPr>
        <c:crossAx val="193983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748646284079373E-2"/>
          <c:y val="2.8111530273531082E-2"/>
          <c:w val="0.37169174582714526"/>
          <c:h val="6.3752324144901854E-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BCE28-5F62-4641-9CCD-7B0BA7F5B63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671870E1-6EF2-40EF-A606-FA90E5C7B4BA}">
      <dgm:prSet phldrT="[Text]" phldr="1"/>
      <dgm:spPr>
        <a:solidFill>
          <a:srgbClr val="00B050"/>
        </a:solidFill>
      </dgm:spPr>
      <dgm:t>
        <a:bodyPr/>
        <a:lstStyle/>
        <a:p>
          <a:endParaRPr lang="bg-BG" dirty="0">
            <a:solidFill>
              <a:srgbClr val="00B050"/>
            </a:solidFill>
          </a:endParaRPr>
        </a:p>
      </dgm:t>
    </dgm:pt>
    <dgm:pt modelId="{3D53088A-278C-452C-A344-5F8C3B4BC683}" type="parTrans" cxnId="{CE4B7766-F178-4078-9330-F138A096AB60}">
      <dgm:prSet/>
      <dgm:spPr/>
      <dgm:t>
        <a:bodyPr/>
        <a:lstStyle/>
        <a:p>
          <a:endParaRPr lang="bg-BG"/>
        </a:p>
      </dgm:t>
    </dgm:pt>
    <dgm:pt modelId="{7575D10C-E2FA-488D-8EC5-62F39B98C7F6}" type="sibTrans" cxnId="{CE4B7766-F178-4078-9330-F138A096AB60}">
      <dgm:prSet/>
      <dgm:spPr/>
      <dgm:t>
        <a:bodyPr/>
        <a:lstStyle/>
        <a:p>
          <a:endParaRPr lang="bg-BG"/>
        </a:p>
      </dgm:t>
    </dgm:pt>
    <dgm:pt modelId="{09465E17-320B-436B-9265-25B6679D6439}">
      <dgm:prSet phldrT="[Text]" phldr="1"/>
      <dgm:spPr>
        <a:solidFill>
          <a:srgbClr val="00B050"/>
        </a:solidFill>
      </dgm:spPr>
      <dgm:t>
        <a:bodyPr/>
        <a:lstStyle/>
        <a:p>
          <a:endParaRPr lang="bg-BG" dirty="0">
            <a:solidFill>
              <a:srgbClr val="00B050"/>
            </a:solidFill>
          </a:endParaRPr>
        </a:p>
      </dgm:t>
    </dgm:pt>
    <dgm:pt modelId="{AE2C5B41-4A97-435B-A954-418ED8CDFCC7}" type="parTrans" cxnId="{E8E54253-15F9-4F88-9D83-9CD55730783F}">
      <dgm:prSet/>
      <dgm:spPr/>
      <dgm:t>
        <a:bodyPr/>
        <a:lstStyle/>
        <a:p>
          <a:endParaRPr lang="bg-BG"/>
        </a:p>
      </dgm:t>
    </dgm:pt>
    <dgm:pt modelId="{4796F3EE-4924-42E0-A441-FA8B55FA66C5}" type="sibTrans" cxnId="{E8E54253-15F9-4F88-9D83-9CD55730783F}">
      <dgm:prSet/>
      <dgm:spPr/>
      <dgm:t>
        <a:bodyPr/>
        <a:lstStyle/>
        <a:p>
          <a:endParaRPr lang="bg-BG"/>
        </a:p>
      </dgm:t>
    </dgm:pt>
    <dgm:pt modelId="{E3DCCF0F-5EDC-4AFE-93F8-2D189673E635}">
      <dgm:prSet phldrT="[Text]" phldr="1"/>
      <dgm:spPr>
        <a:solidFill>
          <a:srgbClr val="00B050"/>
        </a:solidFill>
      </dgm:spPr>
      <dgm:t>
        <a:bodyPr/>
        <a:lstStyle/>
        <a:p>
          <a:endParaRPr lang="bg-BG" dirty="0">
            <a:solidFill>
              <a:srgbClr val="00B050"/>
            </a:solidFill>
          </a:endParaRPr>
        </a:p>
      </dgm:t>
    </dgm:pt>
    <dgm:pt modelId="{3F665921-D9A9-43D3-A8C0-335D4EFDADA8}" type="parTrans" cxnId="{A59E6406-C905-462F-B688-26DF116E6365}">
      <dgm:prSet/>
      <dgm:spPr/>
      <dgm:t>
        <a:bodyPr/>
        <a:lstStyle/>
        <a:p>
          <a:endParaRPr lang="bg-BG"/>
        </a:p>
      </dgm:t>
    </dgm:pt>
    <dgm:pt modelId="{123F1A57-80B9-4A11-8AAF-FAB148D23D67}" type="sibTrans" cxnId="{A59E6406-C905-462F-B688-26DF116E6365}">
      <dgm:prSet/>
      <dgm:spPr/>
      <dgm:t>
        <a:bodyPr/>
        <a:lstStyle/>
        <a:p>
          <a:endParaRPr lang="bg-BG"/>
        </a:p>
      </dgm:t>
    </dgm:pt>
    <dgm:pt modelId="{42D994C5-FDEF-4979-8EF5-B43600FFB31C}">
      <dgm:prSet phldrT="[Text]" phldr="1"/>
      <dgm:spPr>
        <a:noFill/>
        <a:ln>
          <a:solidFill>
            <a:schemeClr val="tx1"/>
          </a:solidFill>
        </a:ln>
      </dgm:spPr>
      <dgm:t>
        <a:bodyPr/>
        <a:lstStyle/>
        <a:p>
          <a:endParaRPr lang="bg-BG" dirty="0"/>
        </a:p>
      </dgm:t>
    </dgm:pt>
    <dgm:pt modelId="{6E971118-57C4-4AD6-984E-2B3DB9E9BECC}" type="parTrans" cxnId="{DABE088A-8A4C-4042-92CC-78DB95CEC899}">
      <dgm:prSet/>
      <dgm:spPr/>
      <dgm:t>
        <a:bodyPr/>
        <a:lstStyle/>
        <a:p>
          <a:endParaRPr lang="bg-BG"/>
        </a:p>
      </dgm:t>
    </dgm:pt>
    <dgm:pt modelId="{42754CCB-B714-48F8-A6FB-AD50C02E3F6A}" type="sibTrans" cxnId="{DABE088A-8A4C-4042-92CC-78DB95CEC899}">
      <dgm:prSet/>
      <dgm:spPr/>
      <dgm:t>
        <a:bodyPr/>
        <a:lstStyle/>
        <a:p>
          <a:endParaRPr lang="bg-BG"/>
        </a:p>
      </dgm:t>
    </dgm:pt>
    <dgm:pt modelId="{B2E4E5C3-95D6-45D8-BF27-6FC197E71FA6}">
      <dgm:prSet phldrT="[Text]" phldr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bg-BG" dirty="0"/>
        </a:p>
      </dgm:t>
    </dgm:pt>
    <dgm:pt modelId="{CCB5FD39-28F4-4C8A-A4BC-4CF6499C5C15}" type="parTrans" cxnId="{6CF7D7E5-CA68-4EAF-A0D4-BC3EB97DD762}">
      <dgm:prSet/>
      <dgm:spPr/>
      <dgm:t>
        <a:bodyPr/>
        <a:lstStyle/>
        <a:p>
          <a:endParaRPr lang="bg-BG"/>
        </a:p>
      </dgm:t>
    </dgm:pt>
    <dgm:pt modelId="{2F84C30A-A38C-4206-A9AF-00761A65B1FF}" type="sibTrans" cxnId="{6CF7D7E5-CA68-4EAF-A0D4-BC3EB97DD762}">
      <dgm:prSet/>
      <dgm:spPr/>
      <dgm:t>
        <a:bodyPr/>
        <a:lstStyle/>
        <a:p>
          <a:endParaRPr lang="bg-BG"/>
        </a:p>
      </dgm:t>
    </dgm:pt>
    <dgm:pt modelId="{3BED1D47-E3E6-4865-925A-33EB946B659A}" type="pres">
      <dgm:prSet presAssocID="{3D1BCE28-5F62-4641-9CCD-7B0BA7F5B63C}" presName="Name0" presStyleCnt="0">
        <dgm:presLayoutVars>
          <dgm:dir/>
          <dgm:resizeHandles val="exact"/>
        </dgm:presLayoutVars>
      </dgm:prSet>
      <dgm:spPr/>
    </dgm:pt>
    <dgm:pt modelId="{6F33C859-C2B5-4A0F-9DF8-92F8B7DE298E}" type="pres">
      <dgm:prSet presAssocID="{671870E1-6EF2-40EF-A606-FA90E5C7B4BA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91406E59-5E82-4397-BB85-A5E16765AE6D}" type="pres">
      <dgm:prSet presAssocID="{7575D10C-E2FA-488D-8EC5-62F39B98C7F6}" presName="parSpace" presStyleCnt="0"/>
      <dgm:spPr/>
    </dgm:pt>
    <dgm:pt modelId="{2EF86DFF-B79A-4527-BB0D-3B8F1D02050C}" type="pres">
      <dgm:prSet presAssocID="{09465E17-320B-436B-9265-25B6679D6439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F32E8-5F60-4EA3-BB06-ABCD42E85B5B}" type="pres">
      <dgm:prSet presAssocID="{4796F3EE-4924-42E0-A441-FA8B55FA66C5}" presName="parSpace" presStyleCnt="0"/>
      <dgm:spPr/>
    </dgm:pt>
    <dgm:pt modelId="{914261D3-DF45-4099-BB05-6872212D856D}" type="pres">
      <dgm:prSet presAssocID="{E3DCCF0F-5EDC-4AFE-93F8-2D189673E635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67F87-B604-44FE-BE7B-A9FB2F4CEF4B}" type="pres">
      <dgm:prSet presAssocID="{123F1A57-80B9-4A11-8AAF-FAB148D23D67}" presName="parSpace" presStyleCnt="0"/>
      <dgm:spPr/>
    </dgm:pt>
    <dgm:pt modelId="{98941ECD-11BB-4209-BB56-823FC6D88102}" type="pres">
      <dgm:prSet presAssocID="{42D994C5-FDEF-4979-8EF5-B43600FFB31C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C5533-A020-4C91-86BB-618D6B0FFC22}" type="pres">
      <dgm:prSet presAssocID="{42754CCB-B714-48F8-A6FB-AD50C02E3F6A}" presName="parSpace" presStyleCnt="0"/>
      <dgm:spPr/>
    </dgm:pt>
    <dgm:pt modelId="{0EAD4833-F78E-4E81-B6D6-069A706BC237}" type="pres">
      <dgm:prSet presAssocID="{B2E4E5C3-95D6-45D8-BF27-6FC197E71FA6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E54253-15F9-4F88-9D83-9CD55730783F}" srcId="{3D1BCE28-5F62-4641-9CCD-7B0BA7F5B63C}" destId="{09465E17-320B-436B-9265-25B6679D6439}" srcOrd="1" destOrd="0" parTransId="{AE2C5B41-4A97-435B-A954-418ED8CDFCC7}" sibTransId="{4796F3EE-4924-42E0-A441-FA8B55FA66C5}"/>
    <dgm:cxn modelId="{9068A3F7-DC13-4808-932F-3B39FF9851A1}" type="presOf" srcId="{B2E4E5C3-95D6-45D8-BF27-6FC197E71FA6}" destId="{0EAD4833-F78E-4E81-B6D6-069A706BC237}" srcOrd="0" destOrd="0" presId="urn:microsoft.com/office/officeart/2005/8/layout/hChevron3"/>
    <dgm:cxn modelId="{AE15DBF3-0F72-4AC0-A22D-70325B184E0C}" type="presOf" srcId="{3D1BCE28-5F62-4641-9CCD-7B0BA7F5B63C}" destId="{3BED1D47-E3E6-4865-925A-33EB946B659A}" srcOrd="0" destOrd="0" presId="urn:microsoft.com/office/officeart/2005/8/layout/hChevron3"/>
    <dgm:cxn modelId="{6CF7D7E5-CA68-4EAF-A0D4-BC3EB97DD762}" srcId="{3D1BCE28-5F62-4641-9CCD-7B0BA7F5B63C}" destId="{B2E4E5C3-95D6-45D8-BF27-6FC197E71FA6}" srcOrd="4" destOrd="0" parTransId="{CCB5FD39-28F4-4C8A-A4BC-4CF6499C5C15}" sibTransId="{2F84C30A-A38C-4206-A9AF-00761A65B1FF}"/>
    <dgm:cxn modelId="{1E09E648-4CED-4641-BC9E-B4EB9025E9E5}" type="presOf" srcId="{E3DCCF0F-5EDC-4AFE-93F8-2D189673E635}" destId="{914261D3-DF45-4099-BB05-6872212D856D}" srcOrd="0" destOrd="0" presId="urn:microsoft.com/office/officeart/2005/8/layout/hChevron3"/>
    <dgm:cxn modelId="{EDE39509-EF4B-4109-BC34-2B3283D97817}" type="presOf" srcId="{671870E1-6EF2-40EF-A606-FA90E5C7B4BA}" destId="{6F33C859-C2B5-4A0F-9DF8-92F8B7DE298E}" srcOrd="0" destOrd="0" presId="urn:microsoft.com/office/officeart/2005/8/layout/hChevron3"/>
    <dgm:cxn modelId="{CE4B7766-F178-4078-9330-F138A096AB60}" srcId="{3D1BCE28-5F62-4641-9CCD-7B0BA7F5B63C}" destId="{671870E1-6EF2-40EF-A606-FA90E5C7B4BA}" srcOrd="0" destOrd="0" parTransId="{3D53088A-278C-452C-A344-5F8C3B4BC683}" sibTransId="{7575D10C-E2FA-488D-8EC5-62F39B98C7F6}"/>
    <dgm:cxn modelId="{A59E6406-C905-462F-B688-26DF116E6365}" srcId="{3D1BCE28-5F62-4641-9CCD-7B0BA7F5B63C}" destId="{E3DCCF0F-5EDC-4AFE-93F8-2D189673E635}" srcOrd="2" destOrd="0" parTransId="{3F665921-D9A9-43D3-A8C0-335D4EFDADA8}" sibTransId="{123F1A57-80B9-4A11-8AAF-FAB148D23D67}"/>
    <dgm:cxn modelId="{D97B5A4C-335A-4295-BD15-A774393DEE81}" type="presOf" srcId="{09465E17-320B-436B-9265-25B6679D6439}" destId="{2EF86DFF-B79A-4527-BB0D-3B8F1D02050C}" srcOrd="0" destOrd="0" presId="urn:microsoft.com/office/officeart/2005/8/layout/hChevron3"/>
    <dgm:cxn modelId="{CABDA009-3EB8-444D-BA58-FD89D9EE2DDA}" type="presOf" srcId="{42D994C5-FDEF-4979-8EF5-B43600FFB31C}" destId="{98941ECD-11BB-4209-BB56-823FC6D88102}" srcOrd="0" destOrd="0" presId="urn:microsoft.com/office/officeart/2005/8/layout/hChevron3"/>
    <dgm:cxn modelId="{DABE088A-8A4C-4042-92CC-78DB95CEC899}" srcId="{3D1BCE28-5F62-4641-9CCD-7B0BA7F5B63C}" destId="{42D994C5-FDEF-4979-8EF5-B43600FFB31C}" srcOrd="3" destOrd="0" parTransId="{6E971118-57C4-4AD6-984E-2B3DB9E9BECC}" sibTransId="{42754CCB-B714-48F8-A6FB-AD50C02E3F6A}"/>
    <dgm:cxn modelId="{920176D5-2F87-4059-89FD-09B0AB94FFD2}" type="presParOf" srcId="{3BED1D47-E3E6-4865-925A-33EB946B659A}" destId="{6F33C859-C2B5-4A0F-9DF8-92F8B7DE298E}" srcOrd="0" destOrd="0" presId="urn:microsoft.com/office/officeart/2005/8/layout/hChevron3"/>
    <dgm:cxn modelId="{C94B20D9-40FA-4F02-A7A4-79699D68A119}" type="presParOf" srcId="{3BED1D47-E3E6-4865-925A-33EB946B659A}" destId="{91406E59-5E82-4397-BB85-A5E16765AE6D}" srcOrd="1" destOrd="0" presId="urn:microsoft.com/office/officeart/2005/8/layout/hChevron3"/>
    <dgm:cxn modelId="{56D9D163-7617-4807-84CF-7B337DDBC10F}" type="presParOf" srcId="{3BED1D47-E3E6-4865-925A-33EB946B659A}" destId="{2EF86DFF-B79A-4527-BB0D-3B8F1D02050C}" srcOrd="2" destOrd="0" presId="urn:microsoft.com/office/officeart/2005/8/layout/hChevron3"/>
    <dgm:cxn modelId="{8F972A17-D0BD-4BB2-B4E5-406DE418F20F}" type="presParOf" srcId="{3BED1D47-E3E6-4865-925A-33EB946B659A}" destId="{2DAF32E8-5F60-4EA3-BB06-ABCD42E85B5B}" srcOrd="3" destOrd="0" presId="urn:microsoft.com/office/officeart/2005/8/layout/hChevron3"/>
    <dgm:cxn modelId="{A4C1D7F8-F1E8-4BB2-881A-23CC00FF8AD8}" type="presParOf" srcId="{3BED1D47-E3E6-4865-925A-33EB946B659A}" destId="{914261D3-DF45-4099-BB05-6872212D856D}" srcOrd="4" destOrd="0" presId="urn:microsoft.com/office/officeart/2005/8/layout/hChevron3"/>
    <dgm:cxn modelId="{FCCE2216-B12F-4CC4-A9CC-E609817E69F1}" type="presParOf" srcId="{3BED1D47-E3E6-4865-925A-33EB946B659A}" destId="{C5B67F87-B604-44FE-BE7B-A9FB2F4CEF4B}" srcOrd="5" destOrd="0" presId="urn:microsoft.com/office/officeart/2005/8/layout/hChevron3"/>
    <dgm:cxn modelId="{27E16B11-C70C-40AA-97EE-09F42481BB98}" type="presParOf" srcId="{3BED1D47-E3E6-4865-925A-33EB946B659A}" destId="{98941ECD-11BB-4209-BB56-823FC6D88102}" srcOrd="6" destOrd="0" presId="urn:microsoft.com/office/officeart/2005/8/layout/hChevron3"/>
    <dgm:cxn modelId="{F23CE326-A991-4D8E-B9D4-D105EB323BE5}" type="presParOf" srcId="{3BED1D47-E3E6-4865-925A-33EB946B659A}" destId="{C15C5533-A020-4C91-86BB-618D6B0FFC22}" srcOrd="7" destOrd="0" presId="urn:microsoft.com/office/officeart/2005/8/layout/hChevron3"/>
    <dgm:cxn modelId="{A2FD6334-F0E7-48DD-A4AC-FFC526251CDF}" type="presParOf" srcId="{3BED1D47-E3E6-4865-925A-33EB946B659A}" destId="{0EAD4833-F78E-4E81-B6D6-069A706BC237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3C859-C2B5-4A0F-9DF8-92F8B7DE298E}">
      <dsp:nvSpPr>
        <dsp:cNvPr id="0" name=""/>
        <dsp:cNvSpPr/>
      </dsp:nvSpPr>
      <dsp:spPr>
        <a:xfrm>
          <a:off x="926" y="0"/>
          <a:ext cx="1806926" cy="304800"/>
        </a:xfrm>
        <a:prstGeom prst="homePlat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kern="1200" dirty="0">
            <a:solidFill>
              <a:srgbClr val="00B050"/>
            </a:solidFill>
          </a:endParaRPr>
        </a:p>
      </dsp:txBody>
      <dsp:txXfrm>
        <a:off x="926" y="0"/>
        <a:ext cx="1730726" cy="304800"/>
      </dsp:txXfrm>
    </dsp:sp>
    <dsp:sp modelId="{2EF86DFF-B79A-4527-BB0D-3B8F1D02050C}">
      <dsp:nvSpPr>
        <dsp:cNvPr id="0" name=""/>
        <dsp:cNvSpPr/>
      </dsp:nvSpPr>
      <dsp:spPr>
        <a:xfrm>
          <a:off x="1446467" y="0"/>
          <a:ext cx="1806926" cy="304800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kern="1200" dirty="0">
            <a:solidFill>
              <a:srgbClr val="00B050"/>
            </a:solidFill>
          </a:endParaRPr>
        </a:p>
      </dsp:txBody>
      <dsp:txXfrm>
        <a:off x="1598867" y="0"/>
        <a:ext cx="1502126" cy="304800"/>
      </dsp:txXfrm>
    </dsp:sp>
    <dsp:sp modelId="{914261D3-DF45-4099-BB05-6872212D856D}">
      <dsp:nvSpPr>
        <dsp:cNvPr id="0" name=""/>
        <dsp:cNvSpPr/>
      </dsp:nvSpPr>
      <dsp:spPr>
        <a:xfrm>
          <a:off x="2892009" y="0"/>
          <a:ext cx="1806926" cy="304800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kern="1200" dirty="0">
            <a:solidFill>
              <a:srgbClr val="00B050"/>
            </a:solidFill>
          </a:endParaRPr>
        </a:p>
      </dsp:txBody>
      <dsp:txXfrm>
        <a:off x="3044409" y="0"/>
        <a:ext cx="1502126" cy="304800"/>
      </dsp:txXfrm>
    </dsp:sp>
    <dsp:sp modelId="{98941ECD-11BB-4209-BB56-823FC6D88102}">
      <dsp:nvSpPr>
        <dsp:cNvPr id="0" name=""/>
        <dsp:cNvSpPr/>
      </dsp:nvSpPr>
      <dsp:spPr>
        <a:xfrm>
          <a:off x="4337550" y="0"/>
          <a:ext cx="1806926" cy="304800"/>
        </a:xfrm>
        <a:prstGeom prst="chevron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kern="1200" dirty="0"/>
        </a:p>
      </dsp:txBody>
      <dsp:txXfrm>
        <a:off x="4489950" y="0"/>
        <a:ext cx="1502126" cy="304800"/>
      </dsp:txXfrm>
    </dsp:sp>
    <dsp:sp modelId="{0EAD4833-F78E-4E81-B6D6-069A706BC237}">
      <dsp:nvSpPr>
        <dsp:cNvPr id="0" name=""/>
        <dsp:cNvSpPr/>
      </dsp:nvSpPr>
      <dsp:spPr>
        <a:xfrm>
          <a:off x="5783091" y="0"/>
          <a:ext cx="1806926" cy="304800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1500" kern="1200" dirty="0"/>
        </a:p>
      </dsp:txBody>
      <dsp:txXfrm>
        <a:off x="5935491" y="0"/>
        <a:ext cx="1502126" cy="30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C2132-F6BA-4FA6-899E-C3A406813517}" type="datetimeFigureOut">
              <a:rPr lang="bg-BG" smtClean="0"/>
              <a:t>28.4.2022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33094-D227-4CDD-B4B8-14F2824E0E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9561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3094-D227-4CDD-B4B8-14F2824E0EB1}" type="slidenum">
              <a:rPr lang="bg-BG" smtClean="0"/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918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33094-D227-4CDD-B4B8-14F2824E0EB1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036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61802-6724-4AF2-8513-90FE83C5E816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9CE97-22E7-4513-B477-0A72A5D9CDEB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DEEAD-4C8F-4565-975D-6443859D82BF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87319-BD40-4708-A888-34FFBE7A14FD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16651-C441-48EE-947B-C6AC0CD964AA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EC07-82E9-451F-85B0-1765E30C8266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38AC3-959F-4D59-BBDF-F841FF3337FF}" type="datetime1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9014-6936-44BE-9472-B9E9199D2A1E}" type="datetime1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EAF4-0CE9-42EB-A236-D688A74C3185}" type="datetime1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25ED-4E37-4268-961B-8938FACA7F69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43A1-63DB-46B8-AD50-62EB93E348F3}" type="datetime1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6F92F-C032-4054-9659-A76E09B79EAD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990600"/>
            <a:ext cx="87630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/>
              <a:t>Водородна зарядна инфраструктура – задължителна първа стъпка за водородна </a:t>
            </a:r>
            <a:r>
              <a:rPr lang="en-US" sz="3600" dirty="0" smtClean="0"/>
              <a:t>мобилност</a:t>
            </a:r>
            <a:endParaRPr lang="bg-BG" sz="3600" dirty="0" smtClean="0"/>
          </a:p>
          <a:p>
            <a:pPr lvl="0"/>
            <a:endParaRPr lang="bg-BG" sz="33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62600"/>
            <a:ext cx="91504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 smtClean="0">
                <a:latin typeface="Arial Narrow" pitchFamily="34" charset="0"/>
              </a:rPr>
              <a:t> </a:t>
            </a:r>
            <a:r>
              <a:rPr lang="bg-BG" sz="1300" b="1" u="sng" dirty="0"/>
              <a:t>НАУЧНО-ТЕХНИЧЕСКИ СЪЮЗ ПО ТРАНСПОРТА</a:t>
            </a:r>
            <a:endParaRPr lang="bg-BG" sz="1300" dirty="0"/>
          </a:p>
          <a:p>
            <a:pPr algn="ctr"/>
            <a:r>
              <a:rPr lang="ru-RU" sz="1300" i="1" dirty="0">
                <a:latin typeface="Arial Narrow" pitchFamily="34" charset="0"/>
              </a:rPr>
              <a:t>ВОДОРОДЕН ФОРУМ </a:t>
            </a:r>
            <a:r>
              <a:rPr lang="ru-RU" sz="1300" i="1" dirty="0" smtClean="0">
                <a:latin typeface="Arial Narrow" pitchFamily="34" charset="0"/>
              </a:rPr>
              <a:t>2022  - </a:t>
            </a:r>
            <a:r>
              <a:rPr lang="bg-BG" sz="1400" i="1" dirty="0" smtClean="0"/>
              <a:t>Електромобилност </a:t>
            </a:r>
            <a:r>
              <a:rPr lang="bg-BG" sz="1400" i="1" dirty="0"/>
              <a:t>и водородни </a:t>
            </a:r>
            <a:r>
              <a:rPr lang="bg-BG" sz="1400" i="1" dirty="0" smtClean="0"/>
              <a:t>технологии</a:t>
            </a:r>
            <a:r>
              <a:rPr lang="bg-BG" sz="1400" dirty="0" smtClean="0"/>
              <a:t>, </a:t>
            </a:r>
            <a:r>
              <a:rPr lang="en-US" sz="1300" i="1" dirty="0">
                <a:latin typeface="Arial Narrow" pitchFamily="34" charset="0"/>
              </a:rPr>
              <a:t>2</a:t>
            </a:r>
            <a:r>
              <a:rPr lang="ru-RU" sz="1300" i="1" dirty="0" smtClean="0">
                <a:latin typeface="Arial Narrow" pitchFamily="34" charset="0"/>
              </a:rPr>
              <a:t>8.04.2022г</a:t>
            </a:r>
            <a:r>
              <a:rPr lang="ru-RU" sz="1200" i="1" dirty="0" smtClean="0">
                <a:latin typeface="Arial Narrow" pitchFamily="34" charset="0"/>
              </a:rPr>
              <a:t>.</a:t>
            </a:r>
            <a:endParaRPr lang="bg-BG" sz="1200" i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0" y="347144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latin typeface="Arial Narrow" pitchFamily="34" charset="0"/>
              </a:rPr>
              <a:t>д</a:t>
            </a:r>
            <a:r>
              <a:rPr lang="bg-BG" sz="1600" b="1" dirty="0" smtClean="0">
                <a:latin typeface="Arial Narrow" pitchFamily="34" charset="0"/>
              </a:rPr>
              <a:t>-р инж. Благой Бурдин</a:t>
            </a:r>
            <a:endParaRPr lang="bg-BG" sz="1600" b="1" dirty="0"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21017"/>
            <a:ext cx="864677" cy="5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38200" y="5801532"/>
            <a:ext cx="5774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18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749" y="998577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dirty="0" smtClean="0">
              <a:latin typeface="Arial Narrow" panose="020B0606020202030204" pitchFamily="34" charset="0"/>
            </a:endParaRPr>
          </a:p>
          <a:p>
            <a:pPr lvl="1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304800"/>
            <a:ext cx="8387166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арядна инфраструктура – усилия и разходи за изграждане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6153150" cy="424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828800" y="5801532"/>
            <a:ext cx="5791200" cy="56187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Брой транспортни средства</a:t>
            </a:r>
            <a:endParaRPr lang="bg-BG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-596959" y="3492558"/>
            <a:ext cx="3432197" cy="56187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Усилия и разходи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564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8387166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арядна инфраструктура – скорост на зареждане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3508" y="6242447"/>
            <a:ext cx="6630692" cy="487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Aft>
                <a:spcPts val="200"/>
              </a:spcAft>
            </a:pPr>
            <a:r>
              <a:rPr lang="en-US" sz="1200" i="1" dirty="0" smtClean="0"/>
              <a:t>* </a:t>
            </a:r>
            <a:r>
              <a:rPr lang="bg-BG" sz="1200" i="1" dirty="0" smtClean="0"/>
              <a:t>Дизелово гориво</a:t>
            </a:r>
          </a:p>
          <a:p>
            <a:pPr lvl="1" algn="just"/>
            <a:r>
              <a:rPr lang="bg-BG" sz="1200" i="1" dirty="0" smtClean="0"/>
              <a:t>Забележка: Посочените стойности са максимални и могат да варират</a:t>
            </a:r>
            <a:endParaRPr lang="bg-BG" sz="1200" i="1" dirty="0"/>
          </a:p>
        </p:txBody>
      </p:sp>
      <p:sp>
        <p:nvSpPr>
          <p:cNvPr id="2" name="Rectangle 1"/>
          <p:cNvSpPr/>
          <p:nvPr/>
        </p:nvSpPr>
        <p:spPr>
          <a:xfrm>
            <a:off x="914400" y="5638800"/>
            <a:ext cx="7641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/>
              <a:t>Ниска скорост на зареждане = голям престой на транспортното средство</a:t>
            </a:r>
          </a:p>
          <a:p>
            <a:r>
              <a:rPr lang="bg-BG" dirty="0"/>
              <a:t> </a:t>
            </a:r>
            <a:r>
              <a:rPr lang="bg-BG" dirty="0" smtClean="0"/>
              <a:t>                                                           = голям брой зарядни станции</a:t>
            </a:r>
            <a:endParaRPr lang="bg-B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226072"/>
              </p:ext>
            </p:extLst>
          </p:nvPr>
        </p:nvGraphicFramePr>
        <p:xfrm>
          <a:off x="304800" y="866678"/>
          <a:ext cx="8458200" cy="4529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5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647" y="5770536"/>
            <a:ext cx="4343400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18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bg-BG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Водородни зарядни станции в Европа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s://energypost.eu/wp-content/uploads/2019/05/word-image-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24788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5486400"/>
            <a:ext cx="4421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i="1" dirty="0"/>
              <a:t>Първо очертание на </a:t>
            </a:r>
            <a:r>
              <a:rPr lang="bg-BG" i="1" dirty="0" smtClean="0"/>
              <a:t>основната водородна инфраструктура </a:t>
            </a:r>
            <a:r>
              <a:rPr lang="bg-BG" i="1" dirty="0"/>
              <a:t>(оранжеви линии) </a:t>
            </a:r>
            <a:r>
              <a:rPr lang="en-US" i="1" dirty="0"/>
              <a:t> </a:t>
            </a:r>
            <a:endParaRPr lang="bg-BG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04800"/>
            <a:ext cx="8387166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България във водородната мобилност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3952875" cy="456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799" y="304800"/>
            <a:ext cx="8628265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Сравнение на пренос на електрическа енергия и водород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90600"/>
            <a:ext cx="793363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600" y="4924653"/>
            <a:ext cx="302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</a:t>
            </a:r>
            <a:r>
              <a:rPr lang="bg-BG" dirty="0" smtClean="0"/>
              <a:t>Водородопровод  (ф=1,2</a:t>
            </a:r>
            <a:r>
              <a:rPr lang="en-US" dirty="0" smtClean="0"/>
              <a:t>m)</a:t>
            </a:r>
            <a:endParaRPr lang="bg-BG" dirty="0"/>
          </a:p>
        </p:txBody>
      </p:sp>
      <p:sp>
        <p:nvSpPr>
          <p:cNvPr id="8" name="Rectangle 7"/>
          <p:cNvSpPr/>
          <p:nvPr/>
        </p:nvSpPr>
        <p:spPr>
          <a:xfrm>
            <a:off x="4800600" y="4932402"/>
            <a:ext cx="3277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 </a:t>
            </a:r>
            <a:r>
              <a:rPr lang="bg-BG" dirty="0" smtClean="0"/>
              <a:t>Далекопровода  (3 </a:t>
            </a:r>
            <a:r>
              <a:rPr lang="en-US" dirty="0" smtClean="0"/>
              <a:t>GW </a:t>
            </a:r>
            <a:r>
              <a:rPr lang="bg-BG" dirty="0" smtClean="0"/>
              <a:t>всеки</a:t>
            </a:r>
            <a:r>
              <a:rPr lang="en-US" dirty="0" smtClean="0"/>
              <a:t>)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533400" y="5486400"/>
            <a:ext cx="4736489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bg-BG" dirty="0" smtClean="0">
                <a:sym typeface="Wingdings"/>
              </a:rPr>
              <a:t> </a:t>
            </a:r>
            <a:r>
              <a:rPr lang="bg-BG" dirty="0">
                <a:sym typeface="Wingdings"/>
              </a:rPr>
              <a:t>В</a:t>
            </a:r>
            <a:r>
              <a:rPr lang="bg-BG" dirty="0" smtClean="0"/>
              <a:t>исока преносна способност</a:t>
            </a:r>
          </a:p>
          <a:p>
            <a:pPr>
              <a:spcBef>
                <a:spcPts val="600"/>
              </a:spcBef>
            </a:pPr>
            <a:r>
              <a:rPr lang="bg-BG" dirty="0" smtClean="0">
                <a:sym typeface="Wingdings"/>
              </a:rPr>
              <a:t> Баланс между производство и потребление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572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81000"/>
            <a:ext cx="8991600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7074" y="1181606"/>
            <a:ext cx="5267596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bg-BG" dirty="0" smtClean="0"/>
              <a:t>Автобуси – 350</a:t>
            </a:r>
            <a:r>
              <a:rPr lang="en-US" dirty="0" smtClean="0"/>
              <a:t>bar</a:t>
            </a:r>
            <a:r>
              <a:rPr lang="bg-BG" dirty="0" smtClean="0"/>
              <a:t>, леки автомобили – 700</a:t>
            </a:r>
            <a:r>
              <a:rPr lang="en-US" dirty="0" smtClean="0"/>
              <a:t>bar</a:t>
            </a: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16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0"/>
          <a:stretch/>
        </p:blipFill>
        <p:spPr bwMode="auto">
          <a:xfrm>
            <a:off x="1600200" y="1828800"/>
            <a:ext cx="66477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4876800"/>
            <a:ext cx="7239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(</a:t>
            </a:r>
            <a:r>
              <a:rPr lang="en-US" dirty="0" smtClean="0"/>
              <a:t>TRL9) </a:t>
            </a:r>
            <a:r>
              <a:rPr lang="bg-BG" dirty="0" smtClean="0"/>
              <a:t>Транспортните средства са комерсиален продукт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Съизмерим </a:t>
            </a:r>
            <a:r>
              <a:rPr lang="bg-BG" dirty="0"/>
              <a:t>пробег в сравнение с конвенционалните </a:t>
            </a:r>
            <a:r>
              <a:rPr lang="bg-BG" dirty="0" smtClean="0"/>
              <a:t>горива</a:t>
            </a:r>
            <a:endParaRPr lang="en-US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Критични суровини еквивалентни по количество на конвенционален автомобил</a:t>
            </a:r>
            <a:endParaRPr lang="bg-BG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" pitchFamily="34" charset="0"/>
                <a:cs typeface="Arial" pitchFamily="34" charset="0"/>
              </a:rPr>
              <a:t>Водород 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лекотоварния и </a:t>
            </a:r>
            <a:r>
              <a:rPr lang="bg-BG" sz="1800" dirty="0" smtClean="0">
                <a:latin typeface="Arial" pitchFamily="34" charset="0"/>
                <a:cs typeface="Arial" pitchFamily="34" charset="0"/>
              </a:rPr>
              <a:t>автобусен транспорт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563625" y="2520128"/>
            <a:ext cx="9144000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724400"/>
            <a:ext cx="7782496" cy="1638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bg-BG" dirty="0" smtClean="0"/>
              <a:t>Основни предимства: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Съизмерим пробег в сравнение с конвенционалните горива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Бързо зареждане =&gt; по-лесно съчетаване с транспортните графици и </a:t>
            </a:r>
            <a:r>
              <a:rPr lang="bg-BG" u="sng" dirty="0" smtClean="0"/>
              <a:t>строго регламентираните почивки на водачите</a:t>
            </a:r>
          </a:p>
          <a:p>
            <a:endParaRPr lang="bg-BG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Инфраструктура при товарни </a:t>
            </a:r>
            <a:r>
              <a:rPr lang="bg-BG" dirty="0"/>
              <a:t>автомобили – </a:t>
            </a:r>
            <a:r>
              <a:rPr lang="bg-BG" b="1" u="sng" dirty="0" smtClean="0"/>
              <a:t>350</a:t>
            </a:r>
            <a:r>
              <a:rPr lang="en-US" b="1" u="sng" dirty="0" smtClean="0"/>
              <a:t>bar</a:t>
            </a:r>
            <a:r>
              <a:rPr lang="bg-BG" dirty="0" smtClean="0"/>
              <a:t>/500</a:t>
            </a:r>
            <a:r>
              <a:rPr lang="en-US" dirty="0" smtClean="0"/>
              <a:t>bar</a:t>
            </a:r>
            <a:r>
              <a:rPr lang="bg-BG" dirty="0" smtClean="0"/>
              <a:t>/700</a:t>
            </a:r>
            <a:r>
              <a:rPr lang="en-US" dirty="0" smtClean="0"/>
              <a:t>bar/</a:t>
            </a:r>
            <a:r>
              <a:rPr lang="bg-BG" dirty="0" smtClean="0"/>
              <a:t> </a:t>
            </a:r>
            <a:r>
              <a:rPr lang="bg-BG" dirty="0"/>
              <a:t>втечнен </a:t>
            </a:r>
            <a:r>
              <a:rPr lang="bg-BG" dirty="0" smtClean="0"/>
              <a:t>водород?</a:t>
            </a:r>
            <a:endParaRPr lang="bg-BG" dirty="0"/>
          </a:p>
        </p:txBody>
      </p:sp>
      <p:pic>
        <p:nvPicPr>
          <p:cNvPr id="7" name="Picture 2" descr="https://fuelcelltrucks.eu/wp-content/uploads/2018/07/FC_Truck_01_l-e15803816669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16915" r="-1771" b="2701"/>
          <a:stretch/>
        </p:blipFill>
        <p:spPr bwMode="auto">
          <a:xfrm>
            <a:off x="2281602" y="1676400"/>
            <a:ext cx="5298773" cy="28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Водород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в 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тежкотоварния тр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нспорт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3" y="1888123"/>
            <a:ext cx="436955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76400" y="1101672"/>
            <a:ext cx="257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Маневрени локомотиви</a:t>
            </a:r>
            <a:endParaRPr lang="bg-BG" dirty="0"/>
          </a:p>
        </p:txBody>
      </p:sp>
      <p:pic>
        <p:nvPicPr>
          <p:cNvPr id="7172" name="Picture 4" descr="World's First Hydrogen Train Runs Route in Germany | IndustryWe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3" b="11978"/>
          <a:stretch/>
        </p:blipFill>
        <p:spPr bwMode="auto">
          <a:xfrm>
            <a:off x="5257799" y="1981200"/>
            <a:ext cx="3740763" cy="19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61097" y="1109377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Пътнически влакове</a:t>
            </a:r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685800" y="5181600"/>
            <a:ext cx="778249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Използване на възобновяема енергия по неелектрифицирани линии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Ограничаване злоупотребите с дизелово гориво</a:t>
            </a:r>
          </a:p>
          <a:p>
            <a:endParaRPr lang="bg-BG" sz="1600" dirty="0" smtClean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" pitchFamily="34" charset="0"/>
                <a:cs typeface="Arial" pitchFamily="34" charset="0"/>
              </a:rPr>
              <a:t>Водород в </a:t>
            </a:r>
            <a:r>
              <a:rPr lang="bg-BG" sz="1800" dirty="0">
                <a:latin typeface="Arial" pitchFamily="34" charset="0"/>
                <a:cs typeface="Arial" pitchFamily="34" charset="0"/>
              </a:rPr>
              <a:t>железопътния транспорт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Airbus Konzeptflugzeug AirbusZEROe Turboprop Concept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8" b="18114"/>
          <a:stretch/>
        </p:blipFill>
        <p:spPr bwMode="auto">
          <a:xfrm>
            <a:off x="644970" y="882176"/>
            <a:ext cx="430803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Arial" pitchFamily="34" charset="0"/>
                <a:cs typeface="Arial" pitchFamily="34" charset="0"/>
              </a:rPr>
              <a:t>Водород в </a:t>
            </a:r>
            <a:r>
              <a:rPr lang="bg-BG" sz="1800" dirty="0" smtClean="0">
                <a:latin typeface="Arial" pitchFamily="34" charset="0"/>
                <a:cs typeface="Arial" pitchFamily="34" charset="0"/>
              </a:rPr>
              <a:t>авиационния и корабния транспорт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s://maritime-executive.com/media/images/article/Photos/Shipbuilding/REND-1-NH3-C-Job-Naval-Architec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13039" r="4597" b="19754"/>
          <a:stretch/>
        </p:blipFill>
        <p:spPr bwMode="auto">
          <a:xfrm>
            <a:off x="4191000" y="2863376"/>
            <a:ext cx="4276654" cy="216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6020" y="5410200"/>
            <a:ext cx="73914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Използване на водород (сгъстен или втечнен)</a:t>
            </a:r>
            <a:endParaRPr lang="bg-BG" dirty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Използване на синтетични горива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4747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28600" y="3852620"/>
            <a:ext cx="9144000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18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42516" y="1083654"/>
            <a:ext cx="327659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18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bg-BG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Електромобили с батерия</a:t>
            </a:r>
            <a:endParaRPr lang="ru-RU" sz="16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00600" y="1083783"/>
            <a:ext cx="327659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18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r>
              <a:rPr lang="bg-BG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Електромобили с водород</a:t>
            </a:r>
            <a:endParaRPr lang="ru-RU" sz="16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level 1 electric vehicle charger Off 67% - www.gmcanantnag.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t="3901" r="3171" b="4790"/>
          <a:stretch/>
        </p:blipFill>
        <p:spPr bwMode="auto">
          <a:xfrm>
            <a:off x="767402" y="2717806"/>
            <a:ext cx="3426825" cy="22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93549" y="1676400"/>
            <a:ext cx="3810000" cy="838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 електромобил; </a:t>
            </a:r>
          </a:p>
          <a:p>
            <a:pPr marL="285750" lvl="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ез необходимост от изграждане на зарядна инфраструктура;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1371600" y="6172200"/>
            <a:ext cx="6898029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4800600" y="1645661"/>
            <a:ext cx="3810000" cy="2819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  <a:buClr>
                <a:schemeClr val="accent3">
                  <a:lumMod val="75000"/>
                </a:schemeClr>
              </a:buClr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bg-BG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Една екосистема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Водородна зарядна станция;</a:t>
            </a:r>
          </a:p>
          <a:p>
            <a:pPr marL="285750" lvl="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500-1000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kg H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ден;</a:t>
            </a:r>
          </a:p>
          <a:p>
            <a:pPr marL="285750" lvl="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Транспортни средства консумиращи Н2 с еквивалент на 20-30 автобуса;</a:t>
            </a:r>
          </a:p>
          <a:p>
            <a:pPr marL="285750" lvl="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на „зелен водород“;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bg-BG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bg-BG" sz="1600" u="sng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 от множество екосистеми</a:t>
            </a: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spcBef>
                <a:spcPts val="600"/>
              </a:spcBef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bg-BG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2OzBus Project sees the light in Australia to bring 100 hydrogen buses on  the road - Sustainable B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787685"/>
            <a:ext cx="3276600" cy="166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Минимална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критична маса за електрическа мобилност</a:t>
            </a:r>
          </a:p>
          <a:p>
            <a:pPr lvl="0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Дилемата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кокошката или яйцето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33" y="2514600"/>
            <a:ext cx="564726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13" y="1143000"/>
            <a:ext cx="127604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33" y="1805004"/>
            <a:ext cx="1828800" cy="82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5181600"/>
            <a:ext cx="8148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5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bg-BG" sz="2400" dirty="0" smtClean="0">
                <a:latin typeface="Arial Narrow" pitchFamily="34" charset="0"/>
              </a:rPr>
              <a:t>Паралелно изграждане </a:t>
            </a:r>
            <a:r>
              <a:rPr lang="bg-BG" sz="2400" smtClean="0">
                <a:latin typeface="Arial Narrow" pitchFamily="34" charset="0"/>
              </a:rPr>
              <a:t>на </a:t>
            </a:r>
            <a:r>
              <a:rPr lang="bg-BG" sz="2400" smtClean="0">
                <a:latin typeface="Arial Narrow" pitchFamily="34" charset="0"/>
              </a:rPr>
              <a:t>екосистемата </a:t>
            </a:r>
            <a:r>
              <a:rPr lang="bg-BG" sz="2400" dirty="0" smtClean="0">
                <a:latin typeface="Arial Narrow" pitchFamily="34" charset="0"/>
              </a:rPr>
              <a:t>инфраструктура </a:t>
            </a:r>
            <a:r>
              <a:rPr lang="bg-BG" sz="2400" dirty="0">
                <a:latin typeface="Arial Narrow" pitchFamily="34" charset="0"/>
              </a:rPr>
              <a:t>-</a:t>
            </a:r>
            <a:r>
              <a:rPr lang="bg-BG" sz="2400" dirty="0" smtClean="0">
                <a:latin typeface="Arial Narrow" pitchFamily="34" charset="0"/>
              </a:rPr>
              <a:t> автопарк с поддържане на свободен капацитет в зарядните станции</a:t>
            </a:r>
            <a:endParaRPr lang="bg-BG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Европейски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Зелен Пакт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053"/>
            <a:ext cx="8077200" cy="26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3644205"/>
            <a:ext cx="1715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Държавите-членки </a:t>
            </a:r>
            <a:r>
              <a:rPr lang="ru-RU" sz="1100" dirty="0"/>
              <a:t>на </a:t>
            </a:r>
            <a:r>
              <a:rPr lang="ru-RU" sz="1100" dirty="0" smtClean="0"/>
              <a:t>ЕС актуализират</a:t>
            </a:r>
            <a:endParaRPr lang="ru-RU" sz="1100" dirty="0"/>
          </a:p>
          <a:p>
            <a:r>
              <a:rPr lang="ru-RU" sz="1100" dirty="0"/>
              <a:t>т</a:t>
            </a:r>
            <a:r>
              <a:rPr lang="ru-RU" sz="1100" dirty="0" smtClean="0"/>
              <a:t>ехните национални планове </a:t>
            </a:r>
            <a:r>
              <a:rPr lang="ru-RU" sz="1100" dirty="0"/>
              <a:t>за  "Енергетика и </a:t>
            </a:r>
            <a:r>
              <a:rPr lang="ru-RU" sz="1100" dirty="0" smtClean="0"/>
              <a:t>климат", за да отразят</a:t>
            </a:r>
          </a:p>
          <a:p>
            <a:r>
              <a:rPr lang="ru-RU" sz="1100" dirty="0" smtClean="0"/>
              <a:t>новата климатична цел.</a:t>
            </a:r>
          </a:p>
          <a:p>
            <a:endParaRPr lang="ru-RU" dirty="0" smtClean="0"/>
          </a:p>
        </p:txBody>
      </p:sp>
      <p:sp>
        <p:nvSpPr>
          <p:cNvPr id="3" name="Rectangle 2"/>
          <p:cNvSpPr/>
          <p:nvPr/>
        </p:nvSpPr>
        <p:spPr>
          <a:xfrm>
            <a:off x="6629400" y="3643461"/>
            <a:ext cx="22098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/>
              <a:t>* Емисиите, които </a:t>
            </a:r>
            <a:r>
              <a:rPr lang="ru-RU" sz="1100" dirty="0" smtClean="0"/>
              <a:t>няма да </a:t>
            </a:r>
            <a:r>
              <a:rPr lang="ru-RU" sz="1100" dirty="0"/>
              <a:t>бъдат елиминирани до 2050 г. ще </a:t>
            </a:r>
            <a:r>
              <a:rPr lang="ru-RU" sz="1100" dirty="0" smtClean="0"/>
              <a:t>бъдат компенсирани чрез естествено поглъщане например в гори както и чрез технологиите</a:t>
            </a:r>
            <a:endParaRPr lang="ru-RU" sz="1100" dirty="0"/>
          </a:p>
          <a:p>
            <a:pPr algn="just"/>
            <a:r>
              <a:rPr lang="ru-RU" sz="1100" dirty="0"/>
              <a:t>з</a:t>
            </a:r>
            <a:r>
              <a:rPr lang="ru-RU" sz="1100" dirty="0" smtClean="0"/>
              <a:t>а улавяне </a:t>
            </a:r>
            <a:r>
              <a:rPr lang="ru-RU" sz="1100" dirty="0"/>
              <a:t>и съхранение на </a:t>
            </a:r>
            <a:r>
              <a:rPr lang="ru-RU" sz="1100" dirty="0" smtClean="0"/>
              <a:t>въглероден двуокис.</a:t>
            </a:r>
            <a:endParaRPr lang="ru-RU" sz="1100" dirty="0"/>
          </a:p>
          <a:p>
            <a:pPr algn="just"/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650965" y="1066800"/>
            <a:ext cx="5434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spcBef>
                <a:spcPts val="1800"/>
              </a:spcBef>
              <a:spcAft>
                <a:spcPts val="1200"/>
              </a:spcAft>
              <a:buFont typeface="Wingdings" pitchFamily="2" charset="2"/>
              <a:buChar char="q"/>
            </a:pPr>
            <a:r>
              <a:rPr lang="ru-RU" b="1" dirty="0" smtClean="0">
                <a:latin typeface="Arial Narrow" pitchFamily="34" charset="0"/>
              </a:rPr>
              <a:t>Цел: климатична </a:t>
            </a:r>
            <a:r>
              <a:rPr lang="bg-BG" b="1" dirty="0" smtClean="0">
                <a:latin typeface="Arial Narrow" pitchFamily="34" charset="0"/>
              </a:rPr>
              <a:t>и ресурсна </a:t>
            </a:r>
            <a:r>
              <a:rPr lang="ru-RU" b="1" dirty="0" smtClean="0">
                <a:latin typeface="Arial Narrow" pitchFamily="34" charset="0"/>
              </a:rPr>
              <a:t>неутралност до 2050г.*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90600" y="5105400"/>
            <a:ext cx="96423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600" dirty="0" smtClean="0">
                <a:latin typeface="Arial Narrow" pitchFamily="34" charset="0"/>
              </a:rPr>
              <a:t>Бързо вземане на решения с дългосрочна визия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1600" dirty="0" smtClean="0">
                <a:latin typeface="Arial Narrow" pitchFamily="34" charset="0"/>
              </a:rPr>
              <a:t>Мобилизиране </a:t>
            </a:r>
            <a:r>
              <a:rPr lang="bg-BG" sz="1600" dirty="0">
                <a:latin typeface="Arial Narrow" pitchFamily="34" charset="0"/>
              </a:rPr>
              <a:t>на всички налични технологии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Arial Narrow" pitchFamily="34" charset="0"/>
              </a:rPr>
              <a:t>Прилагане на енергийно-, ресурсно- и финансово- ефективни технологии</a:t>
            </a:r>
            <a:r>
              <a:rPr lang="en-US" sz="1600" dirty="0" smtClean="0">
                <a:latin typeface="Arial Narrow" pitchFamily="34" charset="0"/>
              </a:rPr>
              <a:t> </a:t>
            </a:r>
            <a:r>
              <a:rPr lang="bg-BG" sz="1600" dirty="0" smtClean="0">
                <a:latin typeface="Arial Narrow" pitchFamily="34" charset="0"/>
              </a:rPr>
              <a:t>и решения</a:t>
            </a:r>
            <a:endParaRPr lang="ru-RU" sz="1600" dirty="0" smtClean="0">
              <a:latin typeface="Arial Narrow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0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dirty="0" smtClean="0">
                <a:latin typeface="Arial" pitchFamily="34" charset="0"/>
                <a:cs typeface="Arial" pitchFamily="34" charset="0"/>
              </a:rPr>
              <a:t>Реални първи стъпки във водородната мобилност в България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lvl="0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17" y="990600"/>
            <a:ext cx="206858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137" y="1295400"/>
            <a:ext cx="5583264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2295" y="1447800"/>
            <a:ext cx="7162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dirty="0" smtClean="0">
                <a:latin typeface="Arial Narrow" pitchFamily="34" charset="0"/>
              </a:rPr>
              <a:t>Мобилна </a:t>
            </a:r>
            <a:r>
              <a:rPr lang="bg-BG" sz="2000" dirty="0">
                <a:latin typeface="Arial Narrow" pitchFamily="34" charset="0"/>
              </a:rPr>
              <a:t>водородна зарядна </a:t>
            </a:r>
            <a:r>
              <a:rPr lang="bg-BG" sz="2000" dirty="0" smtClean="0">
                <a:latin typeface="Arial Narrow" pitchFamily="34" charset="0"/>
              </a:rPr>
              <a:t>станция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dirty="0" smtClean="0">
                <a:latin typeface="Arial Narrow" pitchFamily="34" charset="0"/>
              </a:rPr>
              <a:t>Производство на „зелен“ водород чрез електролиза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g-BG" sz="2000" dirty="0" smtClean="0">
                <a:latin typeface="Arial Narrow" pitchFamily="34" charset="0"/>
              </a:rPr>
              <a:t>Водороден лек автомобил</a:t>
            </a:r>
            <a:endParaRPr lang="bg-BG" sz="2000" dirty="0">
              <a:latin typeface="Arial Narrow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63840072"/>
              </p:ext>
            </p:extLst>
          </p:nvPr>
        </p:nvGraphicFramePr>
        <p:xfrm>
          <a:off x="638655" y="3649394"/>
          <a:ext cx="7590945" cy="30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4147088" y="4124980"/>
            <a:ext cx="2130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bg-BG" sz="1400" dirty="0" smtClean="0">
                <a:latin typeface="Arial Narrow" pitchFamily="34" charset="0"/>
              </a:rPr>
              <a:t>Обявяване на обществена поръчка за доставка</a:t>
            </a:r>
            <a:endParaRPr lang="bg-BG" sz="1400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0378" y="4106594"/>
            <a:ext cx="23294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1400" dirty="0" smtClean="0">
                <a:latin typeface="Arial Narrow" pitchFamily="34" charset="0"/>
              </a:rPr>
              <a:t>Въвеждане в експлоатация </a:t>
            </a:r>
          </a:p>
          <a:p>
            <a:pPr lvl="0" algn="ctr"/>
            <a:r>
              <a:rPr lang="bg-BG" sz="1400" dirty="0">
                <a:latin typeface="Arial Narrow" pitchFamily="34" charset="0"/>
              </a:rPr>
              <a:t>п</a:t>
            </a:r>
            <a:r>
              <a:rPr lang="bg-BG" sz="1400" dirty="0" smtClean="0">
                <a:latin typeface="Arial Narrow" pitchFamily="34" charset="0"/>
              </a:rPr>
              <a:t>реди края на 2023г.</a:t>
            </a:r>
            <a:endParaRPr lang="bg-BG" sz="1400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5136066"/>
            <a:ext cx="8382000" cy="1059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i="1" dirty="0" smtClean="0"/>
              <a:t>С финансовата </a:t>
            </a:r>
            <a:r>
              <a:rPr lang="ru-RU" sz="1400" i="1" dirty="0"/>
              <a:t>подкрепа по проект № BG05M2ОP001-1.002-0014 „Център за Компетентност ХИТМОБИЛ – Технологии и системи за генериране, съхранение и потребление на чиста енергия“, финансиран от Оперативна програма „Наука и образование за интелигентен растеж“, съфинансирана от Европейския съюз чрез Европейския фонд за регионално развитие.“</a:t>
            </a:r>
            <a:endParaRPr lang="bg-BG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4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143000"/>
            <a:ext cx="716280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5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 Narrow" panose="020B0606020202030204" pitchFamily="34" charset="0"/>
              </a:rPr>
              <a:t>Осъзнаване </a:t>
            </a:r>
            <a:r>
              <a:rPr lang="ru-RU" sz="2000" dirty="0">
                <a:latin typeface="Arial Narrow" panose="020B0606020202030204" pitchFamily="34" charset="0"/>
              </a:rPr>
              <a:t>на национално ниво на мащаба на </a:t>
            </a:r>
            <a:r>
              <a:rPr lang="ru-RU" sz="2000" dirty="0" smtClean="0">
                <a:latin typeface="Arial Narrow" panose="020B0606020202030204" pitchFamily="34" charset="0"/>
              </a:rPr>
              <a:t>промяната</a:t>
            </a:r>
            <a:endParaRPr lang="bg-BG" sz="2000" dirty="0" smtClean="0">
              <a:latin typeface="Arial Narrow" pitchFamily="34" charset="0"/>
            </a:endParaRPr>
          </a:p>
          <a:p>
            <a:pPr marL="342900" lvl="0" indent="-342900" algn="just">
              <a:spcBef>
                <a:spcPts val="15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bg-BG" sz="2000" dirty="0" smtClean="0">
                <a:latin typeface="Arial Narrow" pitchFamily="34" charset="0"/>
              </a:rPr>
              <a:t>Бързо </a:t>
            </a:r>
            <a:r>
              <a:rPr lang="bg-BG" sz="2000" dirty="0">
                <a:latin typeface="Arial Narrow" pitchFamily="34" charset="0"/>
              </a:rPr>
              <a:t>вземане на решения с дългосрочна визия</a:t>
            </a:r>
          </a:p>
          <a:p>
            <a:pPr marL="342900" lvl="0" indent="-342900" algn="just">
              <a:spcBef>
                <a:spcPts val="15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bg-BG" sz="2000" dirty="0">
                <a:latin typeface="Arial Narrow" pitchFamily="34" charset="0"/>
              </a:rPr>
              <a:t>Мобилизиране на всички налични </a:t>
            </a:r>
            <a:r>
              <a:rPr lang="bg-BG" sz="2000" dirty="0" smtClean="0">
                <a:latin typeface="Arial Narrow" pitchFamily="34" charset="0"/>
              </a:rPr>
              <a:t>технологии</a:t>
            </a:r>
            <a:r>
              <a:rPr lang="en-US" sz="2000" dirty="0" smtClean="0">
                <a:latin typeface="Arial Narrow" pitchFamily="34" charset="0"/>
              </a:rPr>
              <a:t> </a:t>
            </a:r>
            <a:r>
              <a:rPr lang="bg-BG" sz="2000" dirty="0" smtClean="0">
                <a:latin typeface="Arial Narrow" pitchFamily="34" charset="0"/>
              </a:rPr>
              <a:t>и решения</a:t>
            </a:r>
          </a:p>
          <a:p>
            <a:pPr marL="342900" lvl="0" indent="-342900" algn="just">
              <a:spcBef>
                <a:spcPts val="15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bg-BG" sz="2000" u="sng" dirty="0" smtClean="0">
                <a:latin typeface="Arial Narrow" pitchFamily="34" charset="0"/>
              </a:rPr>
              <a:t>Балансирано изграждане на всички видове инфраструктура при прецизен технико-икономически анализ</a:t>
            </a:r>
            <a:endParaRPr lang="bg-BG" sz="2000" u="sng" dirty="0">
              <a:latin typeface="Arial Narrow" pitchFamily="34" charset="0"/>
            </a:endParaRPr>
          </a:p>
          <a:p>
            <a:pPr marL="342900" lvl="0" indent="-342900" algn="just">
              <a:spcBef>
                <a:spcPts val="15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 Narrow" pitchFamily="34" charset="0"/>
              </a:rPr>
              <a:t>Прилагане на енергийно-</a:t>
            </a:r>
            <a:r>
              <a:rPr lang="ru-RU" sz="2000" dirty="0">
                <a:latin typeface="Arial Narrow" pitchFamily="34" charset="0"/>
              </a:rPr>
              <a:t>, ресурсно- и финансово- ефективни </a:t>
            </a:r>
            <a:r>
              <a:rPr lang="ru-RU" sz="2000" dirty="0" smtClean="0">
                <a:latin typeface="Arial Narrow" pitchFamily="34" charset="0"/>
              </a:rPr>
              <a:t>технологии в голям мащаб</a:t>
            </a:r>
          </a:p>
          <a:p>
            <a:pPr marL="342900" lvl="0" indent="-342900" algn="just">
              <a:spcBef>
                <a:spcPts val="15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u="sng" dirty="0" smtClean="0">
                <a:latin typeface="Arial Narrow" pitchFamily="34" charset="0"/>
              </a:rPr>
              <a:t>Сигурност на доставките на енергия за транспорта и резерв за критични ситуации</a:t>
            </a:r>
            <a:endParaRPr lang="ru-RU" sz="2000" u="sng" dirty="0">
              <a:latin typeface="Arial Narrow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Изводи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28956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200"/>
              </a:spcAft>
              <a:buClr>
                <a:srgbClr val="9BBB59">
                  <a:lumMod val="75000"/>
                </a:srgbClr>
              </a:buClr>
            </a:pPr>
            <a:r>
              <a:rPr lang="bg-BG" sz="2800" dirty="0" smtClean="0">
                <a:solidFill>
                  <a:prstClr val="black"/>
                </a:solidFill>
                <a:latin typeface="Arial Narrow" pitchFamily="34" charset="0"/>
              </a:rPr>
              <a:t>Благодаря за вниманието!</a:t>
            </a:r>
            <a:endParaRPr lang="ru-RU" sz="28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71600" y="5791200"/>
            <a:ext cx="577407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spcBef>
                <a:spcPts val="18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749" y="998577"/>
            <a:ext cx="81534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>
                <a:latin typeface="Arial Narrow" pitchFamily="34" charset="0"/>
              </a:rPr>
              <a:t>Недостатъчно ВЕИ в </a:t>
            </a:r>
            <a:r>
              <a:rPr lang="bg-BG" dirty="0" smtClean="0">
                <a:latin typeface="Arial Narrow" pitchFamily="34" charset="0"/>
              </a:rPr>
              <a:t>електроенергийния </a:t>
            </a:r>
            <a:r>
              <a:rPr lang="bg-BG" dirty="0">
                <a:latin typeface="Arial Narrow" pitchFamily="34" charset="0"/>
              </a:rPr>
              <a:t>микс на </a:t>
            </a:r>
            <a:r>
              <a:rPr lang="bg-BG" dirty="0" smtClean="0">
                <a:latin typeface="Arial Narrow" pitchFamily="34" charset="0"/>
              </a:rPr>
              <a:t>страната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dirty="0">
              <a:latin typeface="Arial Narrow" pitchFamily="34" charset="0"/>
            </a:endParaRPr>
          </a:p>
          <a:p>
            <a:endParaRPr lang="bg-BG" dirty="0" smtClean="0">
              <a:latin typeface="Arial Narrow" panose="020B0606020202030204" pitchFamily="34" charset="0"/>
            </a:endParaRPr>
          </a:p>
          <a:p>
            <a:endParaRPr lang="bg-BG" dirty="0">
              <a:latin typeface="Arial Narrow" panose="020B0606020202030204" pitchFamily="34" charset="0"/>
            </a:endParaRPr>
          </a:p>
          <a:p>
            <a:endParaRPr lang="bg-BG" sz="105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dirty="0" smtClean="0">
                <a:latin typeface="Arial Narrow" panose="020B0606020202030204" pitchFamily="34" charset="0"/>
              </a:rPr>
              <a:t>Не</a:t>
            </a:r>
            <a:r>
              <a:rPr lang="ru-RU" dirty="0" smtClean="0">
                <a:latin typeface="Arial Narrow" panose="020B0606020202030204" pitchFamily="34" charset="0"/>
              </a:rPr>
              <a:t>осъзнаване </a:t>
            </a:r>
            <a:r>
              <a:rPr lang="ru-RU" dirty="0">
                <a:latin typeface="Arial Narrow" panose="020B0606020202030204" pitchFamily="34" charset="0"/>
              </a:rPr>
              <a:t>на национално ниво </a:t>
            </a:r>
            <a:r>
              <a:rPr lang="ru-RU" dirty="0" smtClean="0">
                <a:latin typeface="Arial Narrow" panose="020B0606020202030204" pitchFamily="34" charset="0"/>
              </a:rPr>
              <a:t>мащаба </a:t>
            </a:r>
            <a:r>
              <a:rPr lang="ru-RU" dirty="0">
                <a:latin typeface="Arial Narrow" panose="020B0606020202030204" pitchFamily="34" charset="0"/>
              </a:rPr>
              <a:t>на предстоящата </a:t>
            </a:r>
            <a:r>
              <a:rPr lang="ru-RU" dirty="0" smtClean="0">
                <a:latin typeface="Arial Narrow" panose="020B0606020202030204" pitchFamily="34" charset="0"/>
              </a:rPr>
              <a:t>промяна</a:t>
            </a:r>
          </a:p>
          <a:p>
            <a:r>
              <a:rPr lang="ru-RU" sz="1050" dirty="0" smtClean="0"/>
              <a:t>     </a:t>
            </a:r>
            <a:endParaRPr lang="ru-RU" sz="600" dirty="0" smtClean="0"/>
          </a:p>
          <a:p>
            <a:pPr algn="ctr"/>
            <a:r>
              <a:rPr lang="ru-RU" sz="1600" i="1" dirty="0" smtClean="0"/>
              <a:t>Дял </a:t>
            </a:r>
            <a:r>
              <a:rPr lang="ru-RU" sz="1600" i="1" dirty="0"/>
              <a:t>на възобновяемата енергия в потреблението на горива в </a:t>
            </a:r>
            <a:r>
              <a:rPr lang="ru-RU" sz="1600" i="1" dirty="0" smtClean="0"/>
              <a:t>транспорта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endParaRPr lang="ru-RU" dirty="0" smtClean="0">
              <a:latin typeface="Arial Narrow" panose="020B0606020202030204" pitchFamily="34" charset="0"/>
            </a:endParaRPr>
          </a:p>
          <a:p>
            <a:endParaRPr lang="ru-RU" sz="2400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 panose="020B0606020202030204" pitchFamily="34" charset="0"/>
              </a:rPr>
              <a:t>+5</a:t>
            </a:r>
            <a:r>
              <a:rPr lang="ru-RU" dirty="0">
                <a:latin typeface="Arial Narrow" panose="020B0606020202030204" pitchFamily="34" charset="0"/>
              </a:rPr>
              <a:t>% ВЕИ в транспорта до 2030г. </a:t>
            </a:r>
            <a:r>
              <a:rPr lang="ru-RU" dirty="0" smtClean="0">
                <a:latin typeface="Arial Narrow" panose="020B0606020202030204" pitchFamily="34" charset="0"/>
              </a:rPr>
              <a:t> =&gt;  17÷18 хил. електромобила/година</a:t>
            </a:r>
            <a:endParaRPr lang="ru-RU" dirty="0">
              <a:latin typeface="Arial Narrow" panose="020B060602020203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Arial Narrow" panose="020B0606020202030204" pitchFamily="34" charset="0"/>
              </a:rPr>
              <a:t>100% ВЕИ в транспорта до 2050г. =&gt; </a:t>
            </a:r>
            <a:r>
              <a:rPr lang="ru-RU" dirty="0" smtClean="0">
                <a:latin typeface="Arial Narrow" panose="020B0606020202030204" pitchFamily="34" charset="0"/>
              </a:rPr>
              <a:t> над </a:t>
            </a:r>
            <a:r>
              <a:rPr lang="ru-RU" dirty="0">
                <a:latin typeface="Arial Narrow" panose="020B0606020202030204" pitchFamily="34" charset="0"/>
              </a:rPr>
              <a:t>100÷150 </a:t>
            </a:r>
            <a:r>
              <a:rPr lang="ru-RU" dirty="0" smtClean="0">
                <a:latin typeface="Arial Narrow" panose="020B0606020202030204" pitchFamily="34" charset="0"/>
              </a:rPr>
              <a:t>хил. електромобила/година</a:t>
            </a:r>
          </a:p>
          <a:p>
            <a:pPr lvl="1"/>
            <a:endParaRPr lang="ru-RU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Пазар на нови автомобили в България ≈30 хил./ година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Практическа липса на пазар на употребявани електромобили </a:t>
            </a:r>
          </a:p>
          <a:p>
            <a:pPr lvl="1"/>
            <a:endParaRPr lang="ru-RU" dirty="0" smtClean="0">
              <a:latin typeface="Arial Narrow" panose="020B0606020202030204" pitchFamily="34" charset="0"/>
            </a:endParaRPr>
          </a:p>
          <a:p>
            <a:pPr lvl="1"/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67904"/>
              </p:ext>
            </p:extLst>
          </p:nvPr>
        </p:nvGraphicFramePr>
        <p:xfrm>
          <a:off x="2819400" y="3276600"/>
          <a:ext cx="3494339" cy="1003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8866"/>
                <a:gridCol w="100547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Процент ВЕИ в транспорта, %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Година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2020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14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2030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2050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461179"/>
              </p:ext>
            </p:extLst>
          </p:nvPr>
        </p:nvGraphicFramePr>
        <p:xfrm>
          <a:off x="2362200" y="1524000"/>
          <a:ext cx="4572000" cy="721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56437"/>
                <a:gridCol w="13155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Електрическа енергия, произведена от ВЕИ - дял от брутното потребление на електрическа </a:t>
                      </a:r>
                      <a:r>
                        <a:rPr lang="bg-BG" sz="1400" dirty="0" smtClean="0">
                          <a:effectLst/>
                        </a:rPr>
                        <a:t>енергия (2020г.)</a:t>
                      </a:r>
                      <a:endParaRPr lang="bg-BG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</a:rPr>
                        <a:t>23,6%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Предизвикателства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пред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транспорта в България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и потребление на енергия в България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77328"/>
              </p:ext>
            </p:extLst>
          </p:nvPr>
        </p:nvGraphicFramePr>
        <p:xfrm>
          <a:off x="5867400" y="1588961"/>
          <a:ext cx="2667000" cy="2460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522"/>
                <a:gridCol w="1391478"/>
              </a:tblGrid>
              <a:tr h="45510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КРАЙНО ЕНЕРГИЙНО ПОТРЕБЛЕНИЕ ПО СЕКТОРИ</a:t>
                      </a:r>
                      <a:endParaRPr lang="ru-RU" sz="1100" b="1" kern="1200" cap="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5105"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Сектори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Потребление, Т</a:t>
                      </a:r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9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Индустрия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9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9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Домакинства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5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Селско стопанство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93">
                <a:tc>
                  <a:txBody>
                    <a:bodyPr/>
                    <a:lstStyle/>
                    <a:p>
                      <a:pPr algn="l" fontAlgn="ctr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41">
                <a:tc>
                  <a:txBody>
                    <a:bodyPr/>
                    <a:lstStyle/>
                    <a:p>
                      <a:pPr algn="l" fontAlgn="b"/>
                      <a:endParaRPr lang="bg-BG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110,7</a:t>
                      </a:r>
                      <a:endParaRPr lang="bg-BG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4391"/>
            <a:ext cx="4572000" cy="206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554437"/>
              </p:ext>
            </p:extLst>
          </p:nvPr>
        </p:nvGraphicFramePr>
        <p:xfrm>
          <a:off x="990600" y="2971800"/>
          <a:ext cx="450532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6426116"/>
            <a:ext cx="238078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Източници: ЕСО, НСИ, ЕНТСО-Е</a:t>
            </a:r>
            <a:endParaRPr lang="bg-BG" sz="1050" i="1" dirty="0"/>
          </a:p>
        </p:txBody>
      </p:sp>
      <p:sp>
        <p:nvSpPr>
          <p:cNvPr id="9" name="Rectangle 8"/>
          <p:cNvSpPr/>
          <p:nvPr/>
        </p:nvSpPr>
        <p:spPr>
          <a:xfrm>
            <a:off x="477214" y="5181600"/>
            <a:ext cx="84381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Необходимост от сезонен енергиен баланс </a:t>
            </a:r>
            <a:r>
              <a:rPr lang="bg-BG" dirty="0"/>
              <a:t>(</a:t>
            </a:r>
            <a:r>
              <a:rPr lang="en-US" dirty="0" err="1"/>
              <a:t>TWh</a:t>
            </a:r>
            <a:r>
              <a:rPr lang="en-US" dirty="0"/>
              <a:t>-</a:t>
            </a:r>
            <a:r>
              <a:rPr lang="bg-BG" dirty="0"/>
              <a:t>ов мащаб</a:t>
            </a:r>
            <a:r>
              <a:rPr lang="bg-BG" dirty="0" smtClean="0"/>
              <a:t>)</a:t>
            </a:r>
            <a:endParaRPr lang="bg-BG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g-BG" dirty="0" smtClean="0"/>
              <a:t>Осигуряване </a:t>
            </a:r>
            <a:r>
              <a:rPr lang="bg-BG" dirty="0"/>
              <a:t>на </a:t>
            </a:r>
            <a:r>
              <a:rPr lang="bg-BG" dirty="0" smtClean="0"/>
              <a:t>резерв  в размер на 60÷90 дни среднодневно потребление от горива за транспорта??? (</a:t>
            </a:r>
            <a:r>
              <a:rPr lang="en-US" dirty="0" err="1" smtClean="0"/>
              <a:t>TWh</a:t>
            </a:r>
            <a:r>
              <a:rPr lang="en-US" dirty="0" smtClean="0"/>
              <a:t>-</a:t>
            </a:r>
            <a:r>
              <a:rPr lang="bg-BG" dirty="0" smtClean="0"/>
              <a:t>ов мащаб)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57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478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6426116"/>
            <a:ext cx="32415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Източник: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</a:rPr>
              <a:t>School of Engineering, RMIT 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1800" b="1" dirty="0" smtClean="0">
                <a:latin typeface="Arial" pitchFamily="34" charset="0"/>
                <a:cs typeface="Arial" pitchFamily="34" charset="0"/>
              </a:rPr>
              <a:t>Технологии за запасяване на енергия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352800" y="5781042"/>
            <a:ext cx="3037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запасена енергия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529438" y="3160189"/>
            <a:ext cx="2239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Време на използване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15200" y="2137086"/>
            <a:ext cx="914399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226036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219200" y="5791199"/>
            <a:ext cx="3033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 smtClean="0"/>
              <a:t>Горивна клетка</a:t>
            </a:r>
          </a:p>
          <a:p>
            <a:pPr algn="ctr"/>
            <a:r>
              <a:rPr lang="bg-BG" dirty="0" smtClean="0"/>
              <a:t>(Водородни електромобили)</a:t>
            </a:r>
            <a:endParaRPr lang="bg-BG" dirty="0"/>
          </a:p>
        </p:txBody>
      </p:sp>
      <p:sp>
        <p:nvSpPr>
          <p:cNvPr id="23" name="Rectangle 22"/>
          <p:cNvSpPr/>
          <p:nvPr/>
        </p:nvSpPr>
        <p:spPr>
          <a:xfrm>
            <a:off x="6764539" y="5791200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/>
              <a:t>ДВГ</a:t>
            </a:r>
            <a:endParaRPr lang="bg-BG" sz="1600" dirty="0"/>
          </a:p>
        </p:txBody>
      </p:sp>
      <p:pic>
        <p:nvPicPr>
          <p:cNvPr id="5123" name="Picture 3" descr="Seals for compact fuel cells from Freuden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1" y="3657600"/>
            <a:ext cx="374990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346589" y="100997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1600" dirty="0" smtClean="0"/>
              <a:t>2</a:t>
            </a:r>
            <a:endParaRPr lang="bg-BG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286000" y="1240805"/>
            <a:ext cx="0" cy="226439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286000" y="1240804"/>
            <a:ext cx="1697621" cy="10333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934200" y="1251137"/>
            <a:ext cx="0" cy="217786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1251137"/>
            <a:ext cx="1752600" cy="0"/>
          </a:xfrm>
          <a:prstGeom prst="line">
            <a:avLst/>
          </a:prstGeom>
          <a:ln>
            <a:solidFill>
              <a:srgbClr val="00B050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83621" y="1754371"/>
            <a:ext cx="1094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CO</a:t>
            </a:r>
            <a:r>
              <a:rPr lang="en-US" sz="1400" dirty="0" smtClean="0"/>
              <a:t>2</a:t>
            </a:r>
            <a:r>
              <a:rPr lang="en-US" sz="2400" dirty="0" smtClean="0"/>
              <a:t>; N</a:t>
            </a:r>
            <a:r>
              <a:rPr lang="en-US" sz="1600" dirty="0" smtClean="0"/>
              <a:t>2</a:t>
            </a:r>
            <a:endParaRPr lang="bg-BG" sz="1100" dirty="0"/>
          </a:p>
        </p:txBody>
      </p:sp>
      <p:sp>
        <p:nvSpPr>
          <p:cNvPr id="28" name="Rectangle 27"/>
          <p:cNvSpPr/>
          <p:nvPr/>
        </p:nvSpPr>
        <p:spPr>
          <a:xfrm>
            <a:off x="4387473" y="1458700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+ </a:t>
            </a:r>
            <a:endParaRPr lang="bg-BG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857316" y="2216036"/>
            <a:ext cx="145976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352800" y="2346357"/>
            <a:ext cx="2315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 </a:t>
            </a:r>
            <a:r>
              <a:rPr lang="bg-BG" dirty="0" smtClean="0"/>
              <a:t>   Синтетични горива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819400" y="2574760"/>
            <a:ext cx="0" cy="93044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400800" y="2545806"/>
            <a:ext cx="0" cy="88319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2819400" y="2574759"/>
            <a:ext cx="457200" cy="1"/>
          </a:xfrm>
          <a:prstGeom prst="line">
            <a:avLst/>
          </a:prstGeom>
          <a:ln/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943600" y="2545805"/>
            <a:ext cx="457200" cy="1"/>
          </a:xfrm>
          <a:prstGeom prst="line">
            <a:avLst/>
          </a:prstGeom>
          <a:ln/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609600" y="304800"/>
            <a:ext cx="6898029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Използване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на водород в транспорта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5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8387166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нфраструктура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3" y="1261819"/>
            <a:ext cx="7924800" cy="50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81400" y="2133600"/>
            <a:ext cx="29337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1742914"/>
            <a:ext cx="0" cy="3810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3276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9783" y="3276600"/>
            <a:ext cx="121661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55310" y="5181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00800" y="3276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2800" y="3280475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72393" y="2137475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766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148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57800" y="5093776"/>
            <a:ext cx="3048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77000" y="5093776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02837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74081" y="3280475"/>
            <a:ext cx="0" cy="3810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81200" y="3470975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" name="Curved Up Arrow 3072"/>
          <p:cNvSpPr/>
          <p:nvPr/>
        </p:nvSpPr>
        <p:spPr>
          <a:xfrm rot="19750023">
            <a:off x="3952950" y="5551596"/>
            <a:ext cx="895700" cy="277605"/>
          </a:xfrm>
          <a:prstGeom prst="curvedUp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074" name="TextBox 3073"/>
          <p:cNvSpPr txBox="1"/>
          <p:nvPr/>
        </p:nvSpPr>
        <p:spPr>
          <a:xfrm>
            <a:off x="7543800" y="24384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η</a:t>
            </a:r>
            <a:r>
              <a:rPr lang="bg-BG" sz="1600" dirty="0" smtClean="0"/>
              <a:t>=70%</a:t>
            </a:r>
            <a:endParaRPr lang="bg-BG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543800" y="368683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η</a:t>
            </a:r>
            <a:r>
              <a:rPr lang="bg-BG" sz="1600" dirty="0" smtClean="0"/>
              <a:t>=35%</a:t>
            </a:r>
            <a:endParaRPr lang="bg-BG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0" y="572427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η</a:t>
            </a:r>
            <a:r>
              <a:rPr lang="bg-BG" sz="1600" dirty="0" smtClean="0"/>
              <a:t>=20%</a:t>
            </a:r>
            <a:endParaRPr lang="bg-BG" sz="1600" dirty="0"/>
          </a:p>
        </p:txBody>
      </p:sp>
      <p:sp>
        <p:nvSpPr>
          <p:cNvPr id="3076" name="TextBox 3075"/>
          <p:cNvSpPr txBox="1"/>
          <p:nvPr/>
        </p:nvSpPr>
        <p:spPr>
          <a:xfrm>
            <a:off x="6667500" y="5144108"/>
            <a:ext cx="76200" cy="1600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3077" name="TextBox 3076"/>
          <p:cNvSpPr txBox="1"/>
          <p:nvPr/>
        </p:nvSpPr>
        <p:spPr>
          <a:xfrm>
            <a:off x="2790670" y="1066800"/>
            <a:ext cx="1408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Електроенергия</a:t>
            </a:r>
            <a:endParaRPr lang="bg-BG" dirty="0"/>
          </a:p>
        </p:txBody>
      </p:sp>
      <p:sp>
        <p:nvSpPr>
          <p:cNvPr id="3078" name="Rectangle 3077"/>
          <p:cNvSpPr/>
          <p:nvPr/>
        </p:nvSpPr>
        <p:spPr>
          <a:xfrm>
            <a:off x="2590800" y="1066800"/>
            <a:ext cx="4481593" cy="1447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0" name="TextBox 39"/>
          <p:cNvSpPr txBox="1"/>
          <p:nvPr/>
        </p:nvSpPr>
        <p:spPr>
          <a:xfrm>
            <a:off x="2965399" y="3977788"/>
            <a:ext cx="851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Водород</a:t>
            </a:r>
            <a:endParaRPr lang="bg-BG" dirty="0"/>
          </a:p>
        </p:txBody>
      </p:sp>
      <p:sp>
        <p:nvSpPr>
          <p:cNvPr id="41" name="TextBox 40"/>
          <p:cNvSpPr txBox="1"/>
          <p:nvPr/>
        </p:nvSpPr>
        <p:spPr>
          <a:xfrm>
            <a:off x="2965399" y="6054905"/>
            <a:ext cx="1637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Синтетични горива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64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8387166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нфраструктура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3" y="1261819"/>
            <a:ext cx="7924800" cy="50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81400" y="2133600"/>
            <a:ext cx="29337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1742914"/>
            <a:ext cx="0" cy="3810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3276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9783" y="3276600"/>
            <a:ext cx="121661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55310" y="5181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00800" y="3276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2800" y="3280475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72393" y="2137475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766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148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57800" y="5093776"/>
            <a:ext cx="3048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77000" y="5093776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02837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74081" y="3280475"/>
            <a:ext cx="0" cy="3810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81200" y="3470975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" name="Curved Up Arrow 3072"/>
          <p:cNvSpPr/>
          <p:nvPr/>
        </p:nvSpPr>
        <p:spPr>
          <a:xfrm rot="19750023">
            <a:off x="3952950" y="5551596"/>
            <a:ext cx="895700" cy="277605"/>
          </a:xfrm>
          <a:prstGeom prst="curvedUp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074" name="TextBox 3073"/>
          <p:cNvSpPr txBox="1"/>
          <p:nvPr/>
        </p:nvSpPr>
        <p:spPr>
          <a:xfrm>
            <a:off x="7543800" y="24384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η</a:t>
            </a:r>
            <a:r>
              <a:rPr lang="bg-BG" sz="1600" dirty="0" smtClean="0"/>
              <a:t>=70%</a:t>
            </a:r>
            <a:endParaRPr lang="bg-BG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543800" y="368683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η</a:t>
            </a:r>
            <a:r>
              <a:rPr lang="bg-BG" sz="1600" dirty="0" smtClean="0"/>
              <a:t>=35%</a:t>
            </a:r>
            <a:endParaRPr lang="bg-BG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0" y="572427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η</a:t>
            </a:r>
            <a:r>
              <a:rPr lang="bg-BG" sz="1600" dirty="0" smtClean="0"/>
              <a:t>=20%</a:t>
            </a:r>
            <a:endParaRPr lang="bg-BG" sz="1600" dirty="0"/>
          </a:p>
        </p:txBody>
      </p:sp>
      <p:sp>
        <p:nvSpPr>
          <p:cNvPr id="3076" name="TextBox 3075"/>
          <p:cNvSpPr txBox="1"/>
          <p:nvPr/>
        </p:nvSpPr>
        <p:spPr>
          <a:xfrm>
            <a:off x="6667500" y="5144108"/>
            <a:ext cx="76200" cy="1600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3077" name="TextBox 3076"/>
          <p:cNvSpPr txBox="1"/>
          <p:nvPr/>
        </p:nvSpPr>
        <p:spPr>
          <a:xfrm>
            <a:off x="2790670" y="1066800"/>
            <a:ext cx="1408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Електроенергия</a:t>
            </a:r>
            <a:endParaRPr lang="bg-BG" dirty="0"/>
          </a:p>
        </p:txBody>
      </p:sp>
      <p:sp>
        <p:nvSpPr>
          <p:cNvPr id="40" name="TextBox 39"/>
          <p:cNvSpPr txBox="1"/>
          <p:nvPr/>
        </p:nvSpPr>
        <p:spPr>
          <a:xfrm>
            <a:off x="2965399" y="3977788"/>
            <a:ext cx="851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Водород</a:t>
            </a:r>
            <a:endParaRPr lang="bg-BG" dirty="0"/>
          </a:p>
        </p:txBody>
      </p:sp>
      <p:sp>
        <p:nvSpPr>
          <p:cNvPr id="41" name="TextBox 40"/>
          <p:cNvSpPr txBox="1"/>
          <p:nvPr/>
        </p:nvSpPr>
        <p:spPr>
          <a:xfrm>
            <a:off x="2965399" y="6054905"/>
            <a:ext cx="1637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Синтетични горива</a:t>
            </a:r>
            <a:endParaRPr lang="bg-BG" dirty="0"/>
          </a:p>
        </p:txBody>
      </p:sp>
      <p:sp>
        <p:nvSpPr>
          <p:cNvPr id="29" name="Rectangle 28"/>
          <p:cNvSpPr/>
          <p:nvPr/>
        </p:nvSpPr>
        <p:spPr>
          <a:xfrm>
            <a:off x="2514600" y="2837764"/>
            <a:ext cx="4648200" cy="150563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57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"/>
            <a:ext cx="8387166" cy="56187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нфраструктура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685800"/>
            <a:ext cx="838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3" y="1261819"/>
            <a:ext cx="7924800" cy="50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581400" y="2133600"/>
            <a:ext cx="29337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1742914"/>
            <a:ext cx="0" cy="3810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52800" y="3276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69783" y="3276600"/>
            <a:ext cx="121661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55310" y="5181600"/>
            <a:ext cx="0" cy="4572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00800" y="32766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162800" y="3280475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072393" y="2137475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766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14800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57800" y="5093776"/>
            <a:ext cx="3048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77000" y="5093776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02837" y="5105400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74081" y="3280475"/>
            <a:ext cx="0" cy="38100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81200" y="3470975"/>
            <a:ext cx="228600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3" name="Curved Up Arrow 3072"/>
          <p:cNvSpPr/>
          <p:nvPr/>
        </p:nvSpPr>
        <p:spPr>
          <a:xfrm rot="19750023">
            <a:off x="3952950" y="5551596"/>
            <a:ext cx="895700" cy="277605"/>
          </a:xfrm>
          <a:prstGeom prst="curvedUp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074" name="TextBox 3073"/>
          <p:cNvSpPr txBox="1"/>
          <p:nvPr/>
        </p:nvSpPr>
        <p:spPr>
          <a:xfrm>
            <a:off x="7543800" y="243840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η</a:t>
            </a:r>
            <a:r>
              <a:rPr lang="bg-BG" sz="1600" dirty="0" smtClean="0"/>
              <a:t>=70%</a:t>
            </a:r>
            <a:endParaRPr lang="bg-BG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543800" y="3686836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η</a:t>
            </a:r>
            <a:r>
              <a:rPr lang="bg-BG" sz="1600" dirty="0" smtClean="0"/>
              <a:t>=35%</a:t>
            </a:r>
            <a:endParaRPr lang="bg-BG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0" y="5724274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η</a:t>
            </a:r>
            <a:r>
              <a:rPr lang="bg-BG" sz="1600" dirty="0" smtClean="0"/>
              <a:t>=20%</a:t>
            </a:r>
            <a:endParaRPr lang="bg-BG" sz="1600" dirty="0"/>
          </a:p>
        </p:txBody>
      </p:sp>
      <p:sp>
        <p:nvSpPr>
          <p:cNvPr id="3076" name="TextBox 3075"/>
          <p:cNvSpPr txBox="1"/>
          <p:nvPr/>
        </p:nvSpPr>
        <p:spPr>
          <a:xfrm>
            <a:off x="6667500" y="5144108"/>
            <a:ext cx="76200" cy="1600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3077" name="TextBox 3076"/>
          <p:cNvSpPr txBox="1"/>
          <p:nvPr/>
        </p:nvSpPr>
        <p:spPr>
          <a:xfrm>
            <a:off x="2790670" y="1066800"/>
            <a:ext cx="1408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Електроенергия</a:t>
            </a:r>
            <a:endParaRPr lang="bg-BG" dirty="0"/>
          </a:p>
        </p:txBody>
      </p:sp>
      <p:sp>
        <p:nvSpPr>
          <p:cNvPr id="40" name="TextBox 39"/>
          <p:cNvSpPr txBox="1"/>
          <p:nvPr/>
        </p:nvSpPr>
        <p:spPr>
          <a:xfrm>
            <a:off x="2965399" y="3977788"/>
            <a:ext cx="851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Водород</a:t>
            </a:r>
            <a:endParaRPr lang="bg-BG" dirty="0"/>
          </a:p>
        </p:txBody>
      </p:sp>
      <p:sp>
        <p:nvSpPr>
          <p:cNvPr id="41" name="TextBox 40"/>
          <p:cNvSpPr txBox="1"/>
          <p:nvPr/>
        </p:nvSpPr>
        <p:spPr>
          <a:xfrm>
            <a:off x="2965399" y="6054905"/>
            <a:ext cx="1637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400" dirty="0" smtClean="0"/>
              <a:t>Синтетични горива</a:t>
            </a:r>
            <a:endParaRPr lang="bg-BG" dirty="0"/>
          </a:p>
        </p:txBody>
      </p:sp>
      <p:sp>
        <p:nvSpPr>
          <p:cNvPr id="29" name="Rectangle 28"/>
          <p:cNvSpPr/>
          <p:nvPr/>
        </p:nvSpPr>
        <p:spPr>
          <a:xfrm>
            <a:off x="2438400" y="4607104"/>
            <a:ext cx="4724400" cy="175557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157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824</Words>
  <Application>Microsoft Office PowerPoint</Application>
  <PresentationFormat>On-screen Show (4:3)</PresentationFormat>
  <Paragraphs>187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Заглавие</dc:title>
  <dc:creator>Blago</dc:creator>
  <cp:lastModifiedBy>Windows User</cp:lastModifiedBy>
  <cp:revision>203</cp:revision>
  <dcterms:created xsi:type="dcterms:W3CDTF">2006-08-16T00:00:00Z</dcterms:created>
  <dcterms:modified xsi:type="dcterms:W3CDTF">2022-04-28T09:42:45Z</dcterms:modified>
</cp:coreProperties>
</file>