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96" r:id="rId4"/>
    <p:sldId id="307" r:id="rId5"/>
    <p:sldId id="308" r:id="rId6"/>
    <p:sldId id="309" r:id="rId7"/>
    <p:sldId id="297" r:id="rId8"/>
    <p:sldId id="303" r:id="rId9"/>
    <p:sldId id="312" r:id="rId10"/>
    <p:sldId id="313" r:id="rId11"/>
    <p:sldId id="314" r:id="rId12"/>
    <p:sldId id="315" r:id="rId13"/>
    <p:sldId id="311" r:id="rId14"/>
    <p:sldId id="304" r:id="rId15"/>
    <p:sldId id="294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06" autoAdjust="0"/>
  </p:normalViewPr>
  <p:slideViewPr>
    <p:cSldViewPr>
      <p:cViewPr>
        <p:scale>
          <a:sx n="125" d="100"/>
          <a:sy n="125" d="100"/>
        </p:scale>
        <p:origin x="-10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C2132-F6BA-4FA6-899E-C3A406813517}" type="datetimeFigureOut">
              <a:rPr lang="bg-BG" smtClean="0"/>
              <a:t>18.5.2021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33094-D227-4CDD-B4B8-14F2824E0E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956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3094-D227-4CDD-B4B8-14F2824E0EB1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186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1802-6724-4AF2-8513-90FE83C5E816}" type="datetime1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CE97-22E7-4513-B477-0A72A5D9CDEB}" type="datetime1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EEAD-4C8F-4565-975D-6443859D82BF}" type="datetime1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7319-BD40-4708-A888-34FFBE7A14FD}" type="datetime1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6651-C441-48EE-947B-C6AC0CD964AA}" type="datetime1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EC07-82E9-451F-85B0-1765E30C8266}" type="datetime1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8AC3-959F-4D59-BBDF-F841FF3337FF}" type="datetime1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9014-6936-44BE-9472-B9E9199D2A1E}" type="datetime1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EAF4-0CE9-42EB-A236-D688A74C3185}" type="datetime1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25ED-4E37-4268-961B-8938FACA7F69}" type="datetime1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43A1-63DB-46B8-AD50-62EB93E348F3}" type="datetime1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F92F-C032-4054-9659-A76E09B79EAD}" type="datetime1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219200"/>
            <a:ext cx="87630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bg-BG" sz="3000" dirty="0"/>
              <a:t>Директива 2014/94/ЕС за разгръщането на инфраструктура за алтернативни горива. Зарядни станции.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62600"/>
            <a:ext cx="91504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>
                <a:latin typeface="Arial Narrow" pitchFamily="34" charset="0"/>
              </a:rPr>
              <a:t> </a:t>
            </a:r>
            <a:r>
              <a:rPr lang="bg-BG" sz="1300" b="1" u="sng" dirty="0"/>
              <a:t>НАУЧНО-ТЕХНИЧЕСКИ СЪЮЗ ПО ТРАНСПОРТА</a:t>
            </a:r>
            <a:endParaRPr lang="bg-BG" sz="1300" dirty="0"/>
          </a:p>
          <a:p>
            <a:pPr algn="ctr"/>
            <a:r>
              <a:rPr lang="ru-RU" sz="1300" i="1" dirty="0">
                <a:latin typeface="Arial Narrow" pitchFamily="34" charset="0"/>
              </a:rPr>
              <a:t>ФОРУМ “ЗЕЛЕН </a:t>
            </a:r>
            <a:r>
              <a:rPr lang="ru-RU" sz="1300" i="1" dirty="0" smtClean="0">
                <a:latin typeface="Arial Narrow" pitchFamily="34" charset="0"/>
              </a:rPr>
              <a:t>ТРАНСПОРТ – 2021“   18.05.2021г</a:t>
            </a:r>
            <a:r>
              <a:rPr lang="ru-RU" sz="1200" i="1" dirty="0" smtClean="0">
                <a:latin typeface="Arial Narrow" pitchFamily="34" charset="0"/>
              </a:rPr>
              <a:t>.</a:t>
            </a:r>
            <a:endParaRPr lang="bg-BG" sz="1200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6584" y="39624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dirty="0">
                <a:latin typeface="Arial Narrow" pitchFamily="34" charset="0"/>
              </a:rPr>
              <a:t>д</a:t>
            </a:r>
            <a:r>
              <a:rPr lang="bg-BG" sz="1600" dirty="0" smtClean="0">
                <a:latin typeface="Arial Narrow" pitchFamily="34" charset="0"/>
              </a:rPr>
              <a:t>-р Благой Бурдин</a:t>
            </a:r>
            <a:endParaRPr lang="bg-BG" sz="1600" dirty="0">
              <a:latin typeface="Arial Narrow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80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3786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2971800" cy="920995"/>
            <a:chOff x="-412365" y="-62865"/>
            <a:chExt cx="5392685" cy="1301995"/>
          </a:xfrm>
        </p:grpSpPr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xmlns="" id="{917E672B-1F28-42BA-B82E-BE438F9FC910}"/>
                </a:ext>
              </a:extLst>
            </p:cNvPr>
            <p:cNvSpPr/>
            <p:nvPr/>
          </p:nvSpPr>
          <p:spPr>
            <a:xfrm>
              <a:off x="1466792" y="298804"/>
              <a:ext cx="3513528" cy="825242"/>
            </a:xfrm>
            <a:prstGeom prst="flowChartTerminator">
              <a:avLst/>
            </a:prstGeom>
            <a:solidFill>
              <a:srgbClr val="F2F6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2ABF763-1676-4DDF-8D20-537FE4E5A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9" t="26919" r="48499" b="48963"/>
            <a:stretch/>
          </p:blipFill>
          <p:spPr>
            <a:xfrm>
              <a:off x="-412365" y="-62865"/>
              <a:ext cx="3266232" cy="130199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51314" y="298804"/>
              <a:ext cx="417007" cy="825242"/>
            </a:xfrm>
            <a:prstGeom prst="rect">
              <a:avLst/>
            </a:prstGeom>
            <a:solidFill>
              <a:srgbClr val="F2F6EF"/>
            </a:solidFill>
            <a:ln w="12700" cap="flat" cmpd="sng" algn="ctr">
              <a:solidFill>
                <a:srgbClr val="F2F6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228600" y="381000"/>
            <a:ext cx="577407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600" dirty="0" smtClean="0">
                <a:latin typeface="Arial" pitchFamily="34" charset="0"/>
                <a:cs typeface="Arial" pitchFamily="34" charset="0"/>
              </a:rPr>
              <a:t>Зарядни станции – водород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2878"/>
            <a:ext cx="4189269" cy="515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3137452" y="4009048"/>
            <a:ext cx="1891748" cy="2010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124200" cy="25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172200" y="685800"/>
            <a:ext cx="577407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400" dirty="0" smtClean="0">
                <a:latin typeface="Arial" pitchFamily="34" charset="0"/>
                <a:cs typeface="Arial" pitchFamily="34" charset="0"/>
              </a:rPr>
              <a:t>Скорост на зареждане*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15000" y="3733800"/>
            <a:ext cx="2912721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*km</a:t>
            </a:r>
            <a:r>
              <a:rPr lang="bg-BG" sz="1100" dirty="0" smtClean="0">
                <a:latin typeface="Arial" pitchFamily="34" charset="0"/>
                <a:cs typeface="Arial" pitchFamily="34" charset="0"/>
              </a:rPr>
              <a:t> пробег осигурени от една зарядна станция за един ден 6:00-24:00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h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419600"/>
            <a:ext cx="2853744" cy="190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1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32211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2971800" cy="920995"/>
            <a:chOff x="-412365" y="-62865"/>
            <a:chExt cx="5392685" cy="1301995"/>
          </a:xfrm>
        </p:grpSpPr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xmlns="" id="{917E672B-1F28-42BA-B82E-BE438F9FC910}"/>
                </a:ext>
              </a:extLst>
            </p:cNvPr>
            <p:cNvSpPr/>
            <p:nvPr/>
          </p:nvSpPr>
          <p:spPr>
            <a:xfrm>
              <a:off x="1466792" y="298804"/>
              <a:ext cx="3513528" cy="825242"/>
            </a:xfrm>
            <a:prstGeom prst="flowChartTerminator">
              <a:avLst/>
            </a:prstGeom>
            <a:solidFill>
              <a:srgbClr val="F2F6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2ABF763-1676-4DDF-8D20-537FE4E5A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9" t="26919" r="48499" b="48963"/>
            <a:stretch/>
          </p:blipFill>
          <p:spPr>
            <a:xfrm>
              <a:off x="-412365" y="-62865"/>
              <a:ext cx="3266232" cy="130199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51314" y="298804"/>
              <a:ext cx="417007" cy="825242"/>
            </a:xfrm>
            <a:prstGeom prst="rect">
              <a:avLst/>
            </a:prstGeom>
            <a:solidFill>
              <a:srgbClr val="F2F6EF"/>
            </a:solidFill>
            <a:ln w="12700" cap="flat" cmpd="sng" algn="ctr">
              <a:solidFill>
                <a:srgbClr val="F2F6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228600" y="381000"/>
            <a:ext cx="577407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600" dirty="0" smtClean="0">
                <a:latin typeface="Arial" pitchFamily="34" charset="0"/>
                <a:cs typeface="Arial" pitchFamily="34" charset="0"/>
              </a:rPr>
              <a:t>Зарядни станции – водород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1600" strike="sngStrik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електричество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06" y="1143000"/>
            <a:ext cx="346909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4820" y="5968171"/>
            <a:ext cx="8458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1700" dirty="0" smtClean="0"/>
              <a:t>Необходим е баланс между разгъщане на двата типа </a:t>
            </a:r>
            <a:r>
              <a:rPr lang="bg-BG" sz="1700" dirty="0" smtClean="0"/>
              <a:t>инфраструктура</a:t>
            </a:r>
            <a:r>
              <a:rPr lang="en-US" sz="1700" dirty="0" smtClean="0"/>
              <a:t>!</a:t>
            </a:r>
            <a:endParaRPr lang="bg-BG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93854"/>
            <a:ext cx="3463344" cy="231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3369"/>
            <a:ext cx="4324286" cy="198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3786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2971800" cy="920995"/>
            <a:chOff x="-412365" y="-62865"/>
            <a:chExt cx="5392685" cy="1301995"/>
          </a:xfrm>
        </p:grpSpPr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xmlns="" id="{917E672B-1F28-42BA-B82E-BE438F9FC910}"/>
                </a:ext>
              </a:extLst>
            </p:cNvPr>
            <p:cNvSpPr/>
            <p:nvPr/>
          </p:nvSpPr>
          <p:spPr>
            <a:xfrm>
              <a:off x="1466792" y="298804"/>
              <a:ext cx="3513528" cy="825242"/>
            </a:xfrm>
            <a:prstGeom prst="flowChartTerminator">
              <a:avLst/>
            </a:prstGeom>
            <a:solidFill>
              <a:srgbClr val="F2F6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2ABF763-1676-4DDF-8D20-537FE4E5A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9" t="26919" r="48499" b="48963"/>
            <a:stretch/>
          </p:blipFill>
          <p:spPr>
            <a:xfrm>
              <a:off x="-412365" y="-62865"/>
              <a:ext cx="3266232" cy="130199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51314" y="298804"/>
              <a:ext cx="417007" cy="825242"/>
            </a:xfrm>
            <a:prstGeom prst="rect">
              <a:avLst/>
            </a:prstGeom>
            <a:solidFill>
              <a:srgbClr val="F2F6EF"/>
            </a:solidFill>
            <a:ln w="12700" cap="flat" cmpd="sng" algn="ctr">
              <a:solidFill>
                <a:srgbClr val="F2F6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228600" y="381000"/>
            <a:ext cx="577407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600" dirty="0" smtClean="0">
                <a:latin typeface="Arial" pitchFamily="34" charset="0"/>
                <a:cs typeface="Arial" pitchFamily="34" charset="0"/>
              </a:rPr>
              <a:t>Зарядни станции – водород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1600" b="1" dirty="0">
                <a:latin typeface="Arial" pitchFamily="34" charset="0"/>
                <a:cs typeface="Arial" pitchFamily="34" charset="0"/>
              </a:rPr>
              <a:t>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1600" dirty="0" smtClean="0">
                <a:latin typeface="Arial" pitchFamily="34" charset="0"/>
                <a:cs typeface="Arial" pitchFamily="34" charset="0"/>
              </a:rPr>
              <a:t>електричество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791200"/>
            <a:ext cx="8458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1700" dirty="0" smtClean="0"/>
              <a:t>Необходим е баланс между </a:t>
            </a:r>
            <a:r>
              <a:rPr lang="bg-BG" sz="1700" dirty="0" smtClean="0"/>
              <a:t>разгръщане </a:t>
            </a:r>
            <a:r>
              <a:rPr lang="bg-BG" sz="1700" dirty="0" smtClean="0"/>
              <a:t>на двата типа инфраструктура</a:t>
            </a:r>
            <a:endParaRPr lang="bg-BG" sz="17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9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2971800" cy="920995"/>
            <a:chOff x="-412365" y="-62865"/>
            <a:chExt cx="5392685" cy="1301995"/>
          </a:xfrm>
        </p:grpSpPr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xmlns="" id="{917E672B-1F28-42BA-B82E-BE438F9FC910}"/>
                </a:ext>
              </a:extLst>
            </p:cNvPr>
            <p:cNvSpPr/>
            <p:nvPr/>
          </p:nvSpPr>
          <p:spPr>
            <a:xfrm>
              <a:off x="1466792" y="298804"/>
              <a:ext cx="3513528" cy="825242"/>
            </a:xfrm>
            <a:prstGeom prst="flowChartTerminator">
              <a:avLst/>
            </a:prstGeom>
            <a:solidFill>
              <a:srgbClr val="F2F6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2ABF763-1676-4DDF-8D20-537FE4E5A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9" t="26919" r="48499" b="48963"/>
            <a:stretch/>
          </p:blipFill>
          <p:spPr>
            <a:xfrm>
              <a:off x="-412365" y="-62865"/>
              <a:ext cx="3266232" cy="130199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51314" y="298804"/>
              <a:ext cx="417007" cy="825242"/>
            </a:xfrm>
            <a:prstGeom prst="rect">
              <a:avLst/>
            </a:prstGeom>
            <a:solidFill>
              <a:srgbClr val="F2F6EF"/>
            </a:solidFill>
            <a:ln w="12700" cap="flat" cmpd="sng" algn="ctr">
              <a:solidFill>
                <a:srgbClr val="F2F6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228600" y="381000"/>
            <a:ext cx="577407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600" dirty="0" smtClean="0">
                <a:latin typeface="Arial" pitchFamily="34" charset="0"/>
                <a:cs typeface="Arial" pitchFamily="34" charset="0"/>
              </a:rPr>
              <a:t>Зарядни станции 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CNG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834" y="2621766"/>
            <a:ext cx="4678766" cy="347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" y="60960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https://www.mgas-bg.com/bg/page/metanstations</a:t>
            </a:r>
            <a:endParaRPr lang="bg-BG" sz="1200" dirty="0" smtClean="0"/>
          </a:p>
          <a:p>
            <a:r>
              <a:rPr lang="en-US" sz="1200" dirty="0" smtClean="0"/>
              <a:t>https</a:t>
            </a:r>
            <a:r>
              <a:rPr lang="en-US" sz="1200" dirty="0"/>
              <a:t>://www.scania.com/bg/bg/home/products-and-services/cng/cngmap.html</a:t>
            </a:r>
            <a:endParaRPr lang="bg-BG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1" y="1143000"/>
            <a:ext cx="435686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 descr="Opel's CNG and LPG technology – Car Engineer: Learn Automotive Engineering  from Auto Engin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4107" name="Picture 11" descr="Totalcar - Tesztek - Megvolt: Opel Zafira 1.6 CNG Turb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" b="5161"/>
          <a:stretch/>
        </p:blipFill>
        <p:spPr bwMode="auto">
          <a:xfrm>
            <a:off x="1236428" y="3996027"/>
            <a:ext cx="1963972" cy="14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T&amp;B Petroleum - News - Scania delivers the first CNG / biomethane-powered  truck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t="13694" r="5845" b="3927"/>
          <a:stretch/>
        </p:blipFill>
        <p:spPr bwMode="auto">
          <a:xfrm>
            <a:off x="5826943" y="1206257"/>
            <a:ext cx="2212157" cy="14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8600" y="69605"/>
            <a:ext cx="1676400" cy="844795"/>
            <a:chOff x="-412365" y="-62865"/>
            <a:chExt cx="5392685" cy="1301995"/>
          </a:xfrm>
        </p:grpSpPr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xmlns="" id="{917E672B-1F28-42BA-B82E-BE438F9FC910}"/>
                </a:ext>
              </a:extLst>
            </p:cNvPr>
            <p:cNvSpPr/>
            <p:nvPr/>
          </p:nvSpPr>
          <p:spPr>
            <a:xfrm>
              <a:off x="1466792" y="298804"/>
              <a:ext cx="3513528" cy="825242"/>
            </a:xfrm>
            <a:prstGeom prst="flowChartTerminator">
              <a:avLst/>
            </a:prstGeom>
            <a:solidFill>
              <a:srgbClr val="F2F6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2ABF763-1676-4DDF-8D20-537FE4E5A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9" t="26919" r="48499" b="48963"/>
            <a:stretch/>
          </p:blipFill>
          <p:spPr>
            <a:xfrm>
              <a:off x="-412365" y="-62865"/>
              <a:ext cx="3266232" cy="130199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51314" y="298804"/>
              <a:ext cx="417007" cy="825242"/>
            </a:xfrm>
            <a:prstGeom prst="rect">
              <a:avLst/>
            </a:prstGeom>
            <a:solidFill>
              <a:srgbClr val="F2F6EF"/>
            </a:solidFill>
            <a:ln w="12700" cap="flat" cmpd="sng" algn="ctr">
              <a:solidFill>
                <a:srgbClr val="F2F6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609600" y="381000"/>
            <a:ext cx="8458200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600" dirty="0" smtClean="0">
                <a:latin typeface="Arial" pitchFamily="34" charset="0"/>
                <a:cs typeface="Arial" pitchFamily="34" charset="0"/>
              </a:rPr>
              <a:t>Изводи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524000"/>
            <a:ext cx="7409245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700" dirty="0" smtClean="0"/>
              <a:t>Ниски цели и незадоволителна скорост за разгръщане на инфраструктурата за алтернативни горива</a:t>
            </a:r>
          </a:p>
          <a:p>
            <a:pPr algn="just"/>
            <a:endParaRPr lang="bg-BG" sz="17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700" dirty="0" smtClean="0"/>
              <a:t>Необходима е дългосрочна </a:t>
            </a:r>
            <a:r>
              <a:rPr lang="bg-BG" sz="1700" dirty="0"/>
              <a:t>национална стратегия </a:t>
            </a:r>
            <a:r>
              <a:rPr lang="bg-BG" sz="1700" dirty="0" smtClean="0"/>
              <a:t>(до 2050г.) за инфраструктурата за алтернативни горива и съответните транспортни средства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sz="1700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700" dirty="0"/>
              <a:t>А</a:t>
            </a:r>
            <a:r>
              <a:rPr lang="bg-BG" sz="1700" dirty="0" smtClean="0"/>
              <a:t>нализ на необходимата инфраструктура по видове и местоположение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700" dirty="0" smtClean="0"/>
              <a:t>Стумули за изграждане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700" dirty="0" smtClean="0"/>
              <a:t>Превозни средства на алтернативни горива - електрически </a:t>
            </a:r>
            <a:r>
              <a:rPr lang="bg-BG" sz="1700" dirty="0"/>
              <a:t>превозни </a:t>
            </a:r>
            <a:r>
              <a:rPr lang="bg-BG" sz="1700" dirty="0" smtClean="0"/>
              <a:t>средства, синтетични горива</a:t>
            </a:r>
            <a:endParaRPr lang="bg-BG" sz="1700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 smtClean="0"/>
          </a:p>
        </p:txBody>
      </p:sp>
    </p:spTree>
    <p:extLst>
      <p:ext uri="{BB962C8B-B14F-4D97-AF65-F5344CB8AC3E}">
        <p14:creationId xmlns:p14="http://schemas.microsoft.com/office/powerpoint/2010/main" val="32904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8874" y="0"/>
            <a:ext cx="2066274" cy="1025673"/>
            <a:chOff x="-412365" y="21564"/>
            <a:chExt cx="5392685" cy="1301995"/>
          </a:xfrm>
        </p:grpSpPr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xmlns="" id="{917E672B-1F28-42BA-B82E-BE438F9FC910}"/>
                </a:ext>
              </a:extLst>
            </p:cNvPr>
            <p:cNvSpPr/>
            <p:nvPr/>
          </p:nvSpPr>
          <p:spPr>
            <a:xfrm>
              <a:off x="1466792" y="298804"/>
              <a:ext cx="3513528" cy="825242"/>
            </a:xfrm>
            <a:prstGeom prst="flowChartTerminator">
              <a:avLst/>
            </a:prstGeom>
            <a:solidFill>
              <a:srgbClr val="F2F6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2ABF763-1676-4DDF-8D20-537FE4E5A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9" t="26919" r="48499" b="48963"/>
            <a:stretch/>
          </p:blipFill>
          <p:spPr>
            <a:xfrm>
              <a:off x="-412365" y="21564"/>
              <a:ext cx="3266232" cy="130199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351314" y="298804"/>
              <a:ext cx="417007" cy="825242"/>
            </a:xfrm>
            <a:prstGeom prst="rect">
              <a:avLst/>
            </a:prstGeom>
            <a:solidFill>
              <a:srgbClr val="F2F6EF"/>
            </a:solidFill>
            <a:ln w="12700" cap="flat" cmpd="sng" algn="ctr">
              <a:solidFill>
                <a:srgbClr val="F2F6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245721" y="381000"/>
            <a:ext cx="689802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Благодарности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24219" y="2656582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/>
              <a:t>Министерство </a:t>
            </a:r>
            <a:r>
              <a:rPr lang="ru-RU" sz="1600" dirty="0"/>
              <a:t>на образованието и науката по Национална научна програма Е+: „Нисковъглеродна енергетика за транспорта и бита", </a:t>
            </a:r>
            <a:r>
              <a:rPr lang="ru-RU" sz="1600" dirty="0" smtClean="0"/>
              <a:t>одобрена </a:t>
            </a:r>
            <a:r>
              <a:rPr lang="ru-RU" sz="1600" dirty="0"/>
              <a:t>с РМС № 577 на Министерския съвет от 2018 </a:t>
            </a:r>
            <a:r>
              <a:rPr lang="ru-RU" sz="1600" dirty="0" smtClean="0"/>
              <a:t>г. и </a:t>
            </a:r>
            <a:r>
              <a:rPr lang="ru-RU" sz="1600" dirty="0" err="1" smtClean="0"/>
              <a:t>финансирана</a:t>
            </a:r>
            <a:r>
              <a:rPr lang="ru-RU" sz="1600" dirty="0" smtClean="0"/>
              <a:t> </a:t>
            </a:r>
            <a:r>
              <a:rPr lang="ru-RU" sz="1600" dirty="0"/>
              <a:t>от Министерство на </a:t>
            </a:r>
            <a:r>
              <a:rPr lang="ru-RU" sz="1600" dirty="0" err="1"/>
              <a:t>образованието</a:t>
            </a:r>
            <a:r>
              <a:rPr lang="ru-RU" sz="1600" dirty="0"/>
              <a:t> и </a:t>
            </a:r>
            <a:r>
              <a:rPr lang="ru-RU" sz="1600" dirty="0" err="1"/>
              <a:t>науката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1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895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buClr>
                <a:srgbClr val="9BBB59">
                  <a:lumMod val="75000"/>
                </a:srgbClr>
              </a:buClr>
            </a:pPr>
            <a:r>
              <a:rPr lang="bg-BG" sz="2800" dirty="0" smtClean="0">
                <a:solidFill>
                  <a:prstClr val="black"/>
                </a:solidFill>
                <a:latin typeface="Arial Narrow" pitchFamily="34" charset="0"/>
              </a:rPr>
              <a:t>Благодаря за вниманието!</a:t>
            </a:r>
            <a:endParaRPr lang="ru-RU" sz="28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80124" y="0"/>
            <a:ext cx="3456724" cy="1037958"/>
            <a:chOff x="-412365" y="21564"/>
            <a:chExt cx="5392685" cy="1301995"/>
          </a:xfrm>
        </p:grpSpPr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xmlns="" id="{917E672B-1F28-42BA-B82E-BE438F9FC910}"/>
                </a:ext>
              </a:extLst>
            </p:cNvPr>
            <p:cNvSpPr/>
            <p:nvPr/>
          </p:nvSpPr>
          <p:spPr>
            <a:xfrm>
              <a:off x="1466792" y="298804"/>
              <a:ext cx="3513528" cy="825242"/>
            </a:xfrm>
            <a:prstGeom prst="flowChartTerminator">
              <a:avLst/>
            </a:prstGeom>
            <a:solidFill>
              <a:srgbClr val="F2F6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2ABF763-1676-4DDF-8D20-537FE4E5A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9" t="26919" r="48499" b="48963"/>
            <a:stretch/>
          </p:blipFill>
          <p:spPr>
            <a:xfrm>
              <a:off x="-412365" y="21564"/>
              <a:ext cx="3266232" cy="130199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351314" y="298804"/>
              <a:ext cx="417007" cy="825242"/>
            </a:xfrm>
            <a:prstGeom prst="rect">
              <a:avLst/>
            </a:prstGeom>
            <a:solidFill>
              <a:srgbClr val="F2F6EF"/>
            </a:solidFill>
            <a:ln w="12700" cap="flat" cmpd="sng" algn="ctr">
              <a:solidFill>
                <a:srgbClr val="F2F6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245721" y="381000"/>
            <a:ext cx="689802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Европейски “Зелен пакт”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077200" cy="26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3949005"/>
            <a:ext cx="19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Държавите-членки </a:t>
            </a:r>
            <a:r>
              <a:rPr lang="ru-RU" sz="1200" dirty="0"/>
              <a:t>на </a:t>
            </a:r>
            <a:r>
              <a:rPr lang="ru-RU" sz="1200" dirty="0" smtClean="0"/>
              <a:t>ЕС актуализират</a:t>
            </a:r>
            <a:endParaRPr lang="ru-RU" sz="1200" dirty="0"/>
          </a:p>
          <a:p>
            <a:r>
              <a:rPr lang="ru-RU" sz="1200" dirty="0"/>
              <a:t>т</a:t>
            </a:r>
            <a:r>
              <a:rPr lang="ru-RU" sz="1200" dirty="0" smtClean="0"/>
              <a:t>ехните национални планове </a:t>
            </a:r>
            <a:r>
              <a:rPr lang="ru-RU" sz="1200" dirty="0"/>
              <a:t>за  "Енергетика и </a:t>
            </a:r>
            <a:r>
              <a:rPr lang="ru-RU" sz="1200" dirty="0" smtClean="0"/>
              <a:t>климат", за да отразят</a:t>
            </a:r>
          </a:p>
          <a:p>
            <a:r>
              <a:rPr lang="ru-RU" sz="1200" dirty="0" smtClean="0"/>
              <a:t>новата климатична цел.</a:t>
            </a:r>
          </a:p>
          <a:p>
            <a:endParaRPr lang="ru-RU" dirty="0" smtClean="0"/>
          </a:p>
        </p:txBody>
      </p:sp>
      <p:sp>
        <p:nvSpPr>
          <p:cNvPr id="3" name="Rectangle 2"/>
          <p:cNvSpPr/>
          <p:nvPr/>
        </p:nvSpPr>
        <p:spPr>
          <a:xfrm>
            <a:off x="6553200" y="3948261"/>
            <a:ext cx="220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* Емисиите, които </a:t>
            </a:r>
            <a:r>
              <a:rPr lang="ru-RU" sz="1200" dirty="0" smtClean="0"/>
              <a:t>няма да </a:t>
            </a:r>
            <a:r>
              <a:rPr lang="ru-RU" sz="1200" dirty="0"/>
              <a:t>бъдат елиминирани до 2050 г. ще </a:t>
            </a:r>
            <a:r>
              <a:rPr lang="ru-RU" sz="1200" dirty="0" smtClean="0"/>
              <a:t>бъдат компенсирани чрез естествено поглъщане, например в гори както и чрез технологиите</a:t>
            </a:r>
            <a:endParaRPr lang="ru-RU" sz="1200" dirty="0"/>
          </a:p>
          <a:p>
            <a:pPr algn="just"/>
            <a:r>
              <a:rPr lang="ru-RU" sz="1200" dirty="0"/>
              <a:t>з</a:t>
            </a:r>
            <a:r>
              <a:rPr lang="ru-RU" sz="1200" dirty="0" smtClean="0"/>
              <a:t>а улавяне </a:t>
            </a:r>
            <a:r>
              <a:rPr lang="ru-RU" sz="1200" dirty="0"/>
              <a:t>и съхранение на </a:t>
            </a:r>
            <a:r>
              <a:rPr lang="ru-RU" sz="1200" dirty="0" smtClean="0"/>
              <a:t>въглероден двуокис</a:t>
            </a:r>
            <a:r>
              <a:rPr lang="ru-RU" sz="1100" dirty="0" smtClean="0"/>
              <a:t>.</a:t>
            </a:r>
            <a:endParaRPr lang="ru-RU" sz="1100" dirty="0"/>
          </a:p>
          <a:p>
            <a:pPr algn="just"/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1155224" y="1307068"/>
            <a:ext cx="4128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Bef>
                <a:spcPts val="18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latin typeface="Arial Narrow" pitchFamily="34" charset="0"/>
              </a:rPr>
              <a:t>Цел: климатична неутралност до 2050г.*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400800"/>
            <a:ext cx="762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100" dirty="0" smtClean="0"/>
              <a:t>Източник: </a:t>
            </a:r>
            <a:r>
              <a:rPr lang="en-US" sz="1100" dirty="0" smtClean="0"/>
              <a:t>https</a:t>
            </a:r>
            <a:r>
              <a:rPr lang="en-US" sz="1100" dirty="0"/>
              <a:t>://ec.europa.eu/info/strategy/priorities-2019-2024/european-green-deal_en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32874" y="-6595"/>
            <a:ext cx="5209674" cy="803979"/>
            <a:chOff x="-412365" y="21564"/>
            <a:chExt cx="5392685" cy="1301995"/>
          </a:xfrm>
        </p:grpSpPr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xmlns="" id="{917E672B-1F28-42BA-B82E-BE438F9FC910}"/>
                </a:ext>
              </a:extLst>
            </p:cNvPr>
            <p:cNvSpPr/>
            <p:nvPr/>
          </p:nvSpPr>
          <p:spPr>
            <a:xfrm>
              <a:off x="1466792" y="298804"/>
              <a:ext cx="3513528" cy="825242"/>
            </a:xfrm>
            <a:prstGeom prst="flowChartTerminator">
              <a:avLst/>
            </a:prstGeom>
            <a:solidFill>
              <a:srgbClr val="F2F6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2ABF763-1676-4DDF-8D20-537FE4E5A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9" t="26919" r="48499" b="48963"/>
            <a:stretch/>
          </p:blipFill>
          <p:spPr>
            <a:xfrm>
              <a:off x="-412365" y="21564"/>
              <a:ext cx="3266232" cy="130199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51314" y="298804"/>
              <a:ext cx="417007" cy="825242"/>
            </a:xfrm>
            <a:prstGeom prst="rect">
              <a:avLst/>
            </a:prstGeom>
            <a:solidFill>
              <a:srgbClr val="F2F6EF"/>
            </a:solidFill>
            <a:ln w="12700" cap="flat" cmpd="sng" algn="ctr">
              <a:solidFill>
                <a:srgbClr val="F2F6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45721" y="304800"/>
            <a:ext cx="729807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ts val="18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инфраструктурата за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алтернативни горива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143000"/>
            <a:ext cx="4481163" cy="817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1600" dirty="0" smtClean="0"/>
              <a:t>Развитие на основната мрежа ТЕ</a:t>
            </a:r>
            <a:r>
              <a:rPr lang="en-US" sz="1600" dirty="0" smtClean="0"/>
              <a:t>N</a:t>
            </a:r>
            <a:r>
              <a:rPr lang="bg-BG" sz="1600" dirty="0" smtClean="0"/>
              <a:t>-Т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900" dirty="0"/>
              <a:t> </a:t>
            </a:r>
            <a:endParaRPr lang="bg-BG" sz="800" dirty="0"/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1600" dirty="0" smtClean="0"/>
              <a:t>Развитие в </a:t>
            </a:r>
            <a:r>
              <a:rPr lang="bg-BG" sz="1600" dirty="0"/>
              <a:t>градските и крайградските </a:t>
            </a:r>
            <a:r>
              <a:rPr lang="bg-BG" sz="1600" dirty="0" smtClean="0"/>
              <a:t>райони</a:t>
            </a:r>
            <a:endParaRPr lang="bg-BG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Interactive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334000" cy="400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88" y="-6595"/>
            <a:ext cx="2669888" cy="803979"/>
            <a:chOff x="-412365" y="21564"/>
            <a:chExt cx="5392685" cy="1301995"/>
          </a:xfrm>
        </p:grpSpPr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xmlns="" id="{917E672B-1F28-42BA-B82E-BE438F9FC910}"/>
                </a:ext>
              </a:extLst>
            </p:cNvPr>
            <p:cNvSpPr/>
            <p:nvPr/>
          </p:nvSpPr>
          <p:spPr>
            <a:xfrm>
              <a:off x="1466792" y="298804"/>
              <a:ext cx="3513528" cy="825242"/>
            </a:xfrm>
            <a:prstGeom prst="flowChartTerminator">
              <a:avLst/>
            </a:prstGeom>
            <a:solidFill>
              <a:srgbClr val="F2F6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2ABF763-1676-4DDF-8D20-537FE4E5A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9" t="26919" r="48499" b="48963"/>
            <a:stretch/>
          </p:blipFill>
          <p:spPr>
            <a:xfrm>
              <a:off x="-412365" y="21564"/>
              <a:ext cx="3266232" cy="130199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51314" y="298804"/>
              <a:ext cx="417007" cy="825242"/>
            </a:xfrm>
            <a:prstGeom prst="rect">
              <a:avLst/>
            </a:prstGeom>
            <a:solidFill>
              <a:srgbClr val="F2F6EF"/>
            </a:solidFill>
            <a:ln w="12700" cap="flat" cmpd="sng" algn="ctr">
              <a:solidFill>
                <a:srgbClr val="F2F6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45721" y="304800"/>
            <a:ext cx="729807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600" dirty="0" smtClean="0"/>
              <a:t>ДИРЕКТИВА </a:t>
            </a:r>
            <a:r>
              <a:rPr lang="bg-BG" sz="1600" dirty="0"/>
              <a:t>2014/94/</a:t>
            </a:r>
            <a:r>
              <a:rPr lang="en-US" sz="1600" dirty="0"/>
              <a:t>EC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1" y="1142999"/>
            <a:ext cx="79248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Необходим е координиран подход за </a:t>
            </a:r>
            <a:r>
              <a:rPr lang="ru-RU" sz="1600" dirty="0" smtClean="0"/>
              <a:t>дългосрочните </a:t>
            </a:r>
            <a:r>
              <a:rPr lang="ru-RU" sz="1600" dirty="0"/>
              <a:t>енергийни </a:t>
            </a:r>
            <a:r>
              <a:rPr lang="ru-RU" sz="1600" dirty="0" smtClean="0"/>
              <a:t>потребности </a:t>
            </a:r>
            <a:r>
              <a:rPr lang="ru-RU" sz="1600" dirty="0"/>
              <a:t>на всички видове транспорт</a:t>
            </a:r>
            <a:r>
              <a:rPr lang="ru-RU" sz="1600" dirty="0" smtClean="0"/>
              <a:t>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bg-BG" sz="1400" dirty="0"/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TEN-T </a:t>
            </a:r>
            <a:r>
              <a:rPr lang="bg-BG" sz="1600" dirty="0" smtClean="0"/>
              <a:t>трябва </a:t>
            </a:r>
            <a:r>
              <a:rPr lang="ru-RU" sz="1600" dirty="0" smtClean="0"/>
              <a:t>да </a:t>
            </a:r>
            <a:r>
              <a:rPr lang="ru-RU" sz="1600" dirty="0"/>
              <a:t>създаде условия за декарбонизация на всички видове транспорт чрез стимулиране на енергийната ефективност, както и чрез въвеждане на системи за алтернативно задвижване и осигуряване на съответната инфраструктура</a:t>
            </a:r>
            <a:r>
              <a:rPr lang="ru-RU" sz="1600" dirty="0" smtClean="0"/>
              <a:t>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400" dirty="0" smtClean="0"/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Н</a:t>
            </a:r>
            <a:r>
              <a:rPr lang="ru-RU" sz="1600" dirty="0" smtClean="0"/>
              <a:t>а </a:t>
            </a:r>
            <a:r>
              <a:rPr lang="ru-RU" sz="1600" dirty="0"/>
              <a:t>пристанищата по вътрешните водни пътища и морските пристанища, на летищата и пътищата от основната мрежа, създадена с Регламент (ЕС) № 1315/2013 на Европейския парламент и на Съвета (3) („основната TEN-T мрежа“) да е осигурено наличие на алтернативни горива</a:t>
            </a:r>
            <a:r>
              <a:rPr lang="ru-RU" sz="1600" dirty="0" smtClean="0"/>
              <a:t>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 smtClean="0"/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ea typeface="Calibri"/>
                <a:cs typeface="Times New Roman"/>
              </a:rPr>
              <a:t>Трябва да бъдат изградени нови инфраструктурни </a:t>
            </a:r>
            <a:r>
              <a:rPr lang="ru-RU" sz="1600" dirty="0" smtClean="0">
                <a:ea typeface="Calibri"/>
                <a:cs typeface="Times New Roman"/>
              </a:rPr>
              <a:t>мрежи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ea typeface="Calibri"/>
                <a:cs typeface="Times New Roman"/>
              </a:rPr>
              <a:t>За електроенергия;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ea typeface="Calibri"/>
                <a:cs typeface="Times New Roman"/>
              </a:rPr>
              <a:t>Природен газ (втечнен природен газ (ВПГ) и компресиран природен газ (KПГ);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ea typeface="Calibri"/>
                <a:cs typeface="Times New Roman"/>
              </a:rPr>
              <a:t>Водород. </a:t>
            </a:r>
          </a:p>
        </p:txBody>
      </p:sp>
    </p:spTree>
    <p:extLst>
      <p:ext uri="{BB962C8B-B14F-4D97-AF65-F5344CB8AC3E}">
        <p14:creationId xmlns:p14="http://schemas.microsoft.com/office/powerpoint/2010/main" val="19525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88" y="-6595"/>
            <a:ext cx="2669888" cy="803979"/>
            <a:chOff x="-412365" y="21564"/>
            <a:chExt cx="5392685" cy="1301995"/>
          </a:xfrm>
        </p:grpSpPr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xmlns="" id="{917E672B-1F28-42BA-B82E-BE438F9FC910}"/>
                </a:ext>
              </a:extLst>
            </p:cNvPr>
            <p:cNvSpPr/>
            <p:nvPr/>
          </p:nvSpPr>
          <p:spPr>
            <a:xfrm>
              <a:off x="1466792" y="298804"/>
              <a:ext cx="3513528" cy="825242"/>
            </a:xfrm>
            <a:prstGeom prst="flowChartTerminator">
              <a:avLst/>
            </a:prstGeom>
            <a:solidFill>
              <a:srgbClr val="F2F6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2ABF763-1676-4DDF-8D20-537FE4E5A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9" t="26919" r="48499" b="48963"/>
            <a:stretch/>
          </p:blipFill>
          <p:spPr>
            <a:xfrm>
              <a:off x="-412365" y="21564"/>
              <a:ext cx="3266232" cy="130199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51314" y="298804"/>
              <a:ext cx="417007" cy="825242"/>
            </a:xfrm>
            <a:prstGeom prst="rect">
              <a:avLst/>
            </a:prstGeom>
            <a:solidFill>
              <a:srgbClr val="F2F6EF"/>
            </a:solidFill>
            <a:ln w="12700" cap="flat" cmpd="sng" algn="ctr">
              <a:solidFill>
                <a:srgbClr val="F2F6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45721" y="304800"/>
            <a:ext cx="729807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600" dirty="0" smtClean="0"/>
              <a:t>ДИРЕКТИВА </a:t>
            </a:r>
            <a:r>
              <a:rPr lang="bg-BG" sz="1600" dirty="0"/>
              <a:t>2014/94/</a:t>
            </a:r>
            <a:r>
              <a:rPr lang="en-US" sz="1600" dirty="0"/>
              <a:t>EC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1" y="1142999"/>
            <a:ext cx="7924800" cy="44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“</a:t>
            </a:r>
            <a:r>
              <a:rPr lang="ru-RU" sz="1600" dirty="0" smtClean="0"/>
              <a:t>Алтернативни горива</a:t>
            </a:r>
            <a:r>
              <a:rPr lang="en-US" sz="1600" dirty="0" smtClean="0"/>
              <a:t>” </a:t>
            </a:r>
            <a:endParaRPr lang="bg-BG" sz="1600" dirty="0" smtClean="0"/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 smtClean="0"/>
              <a:t>Електроенерги</a:t>
            </a:r>
            <a:r>
              <a:rPr lang="bg-BG" sz="1400" dirty="0" smtClean="0"/>
              <a:t>я</a:t>
            </a:r>
            <a:endParaRPr lang="ru-RU" sz="1400" dirty="0"/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Водород</a:t>
            </a:r>
            <a:endParaRPr lang="ru-RU" sz="1400" dirty="0"/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Биогорива</a:t>
            </a:r>
            <a:r>
              <a:rPr lang="ru-RU" sz="1400" dirty="0"/>
              <a:t> </a:t>
            </a:r>
            <a:r>
              <a:rPr lang="ru-RU" sz="1400" dirty="0" smtClean="0"/>
              <a:t>(определени </a:t>
            </a:r>
            <a:r>
              <a:rPr lang="ru-RU" sz="1400" dirty="0"/>
              <a:t>в </a:t>
            </a:r>
            <a:r>
              <a:rPr lang="ru-RU" sz="1400" dirty="0" smtClean="0"/>
              <a:t>чл. </a:t>
            </a:r>
            <a:r>
              <a:rPr lang="ru-RU" sz="1400" dirty="0"/>
              <a:t>2, буква и) от Директива </a:t>
            </a:r>
            <a:r>
              <a:rPr lang="ru-RU" sz="1400" dirty="0" smtClean="0"/>
              <a:t>2009/28/ЕО) </a:t>
            </a:r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С</a:t>
            </a:r>
            <a:r>
              <a:rPr lang="ru-RU" sz="1400" dirty="0" smtClean="0"/>
              <a:t>интетични </a:t>
            </a:r>
            <a:r>
              <a:rPr lang="ru-RU" sz="1400" dirty="0"/>
              <a:t>и парафинови </a:t>
            </a:r>
            <a:r>
              <a:rPr lang="ru-RU" sz="1400" dirty="0" smtClean="0"/>
              <a:t>горива</a:t>
            </a:r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Природен </a:t>
            </a:r>
            <a:r>
              <a:rPr lang="ru-RU" sz="1400" dirty="0"/>
              <a:t>газ, включително биометан, в газообразна </a:t>
            </a:r>
            <a:r>
              <a:rPr lang="ru-RU" sz="1400" dirty="0" smtClean="0"/>
              <a:t>форма</a:t>
            </a:r>
          </a:p>
          <a:p>
            <a:pPr marL="1657350" lvl="3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400" dirty="0" smtClean="0"/>
              <a:t>Компресиран </a:t>
            </a:r>
            <a:r>
              <a:rPr lang="ru-RU" sz="1400" dirty="0"/>
              <a:t>природен газ — (КПГ</a:t>
            </a:r>
            <a:r>
              <a:rPr lang="ru-RU" sz="1400" dirty="0" smtClean="0"/>
              <a:t>)</a:t>
            </a:r>
          </a:p>
          <a:p>
            <a:pPr marL="1657350" lvl="3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400" dirty="0" smtClean="0"/>
              <a:t>Втечнена </a:t>
            </a:r>
            <a:r>
              <a:rPr lang="ru-RU" sz="1400" dirty="0"/>
              <a:t>форма (втечнен природен газ — (ВПГ</a:t>
            </a:r>
            <a:r>
              <a:rPr lang="ru-RU" sz="1400" dirty="0" smtClean="0"/>
              <a:t>)</a:t>
            </a:r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В</a:t>
            </a:r>
            <a:r>
              <a:rPr lang="ru-RU" sz="1400" dirty="0" smtClean="0"/>
              <a:t>течнен </a:t>
            </a:r>
            <a:r>
              <a:rPr lang="ru-RU" sz="1400" dirty="0"/>
              <a:t>нефтен газ (ВНГ</a:t>
            </a:r>
            <a:r>
              <a:rPr lang="ru-RU" sz="1400" dirty="0" smtClean="0"/>
              <a:t>)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Всяка държава членка приема национална рамка за политиката за развитието на пазара на алтернативни горива в транспортния сектор и за разгръщането на съответната инфраструктура. 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15779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888" y="-6595"/>
            <a:ext cx="2060288" cy="803979"/>
            <a:chOff x="-412365" y="21564"/>
            <a:chExt cx="5392685" cy="1301995"/>
          </a:xfrm>
        </p:grpSpPr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xmlns="" id="{917E672B-1F28-42BA-B82E-BE438F9FC910}"/>
                </a:ext>
              </a:extLst>
            </p:cNvPr>
            <p:cNvSpPr/>
            <p:nvPr/>
          </p:nvSpPr>
          <p:spPr>
            <a:xfrm>
              <a:off x="1466792" y="298804"/>
              <a:ext cx="3513528" cy="825242"/>
            </a:xfrm>
            <a:prstGeom prst="flowChartTerminator">
              <a:avLst/>
            </a:prstGeom>
            <a:solidFill>
              <a:srgbClr val="F2F6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2ABF763-1676-4DDF-8D20-537FE4E5A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9" t="26919" r="48499" b="48963"/>
            <a:stretch/>
          </p:blipFill>
          <p:spPr>
            <a:xfrm>
              <a:off x="-412365" y="21564"/>
              <a:ext cx="3266232" cy="130199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51314" y="298804"/>
              <a:ext cx="417007" cy="825242"/>
            </a:xfrm>
            <a:prstGeom prst="rect">
              <a:avLst/>
            </a:prstGeom>
            <a:solidFill>
              <a:srgbClr val="F2F6EF"/>
            </a:solidFill>
            <a:ln w="12700" cap="flat" cmpd="sng" algn="ctr">
              <a:solidFill>
                <a:srgbClr val="F2F6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609600" y="304800"/>
            <a:ext cx="815339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/>
              <a:t>Национална рамка за политика за развитието на пазара на алтернативни горива в </a:t>
            </a:r>
            <a:endParaRPr lang="ru-RU" sz="1600" dirty="0" smtClean="0"/>
          </a:p>
          <a:p>
            <a:pPr algn="just"/>
            <a:endParaRPr lang="ru-RU" sz="700" dirty="0"/>
          </a:p>
          <a:p>
            <a:pPr algn="just"/>
            <a:r>
              <a:rPr lang="ru-RU" sz="1600" dirty="0" smtClean="0"/>
              <a:t>                    транспортния </a:t>
            </a:r>
            <a:r>
              <a:rPr lang="ru-RU" sz="1600" dirty="0"/>
              <a:t>сектор и за разгръщането на съответната инфраструктура</a:t>
            </a:r>
            <a:endParaRPr lang="bg-BG" sz="1600" dirty="0"/>
          </a:p>
        </p:txBody>
      </p:sp>
      <p:sp>
        <p:nvSpPr>
          <p:cNvPr id="3" name="Rectangle 2"/>
          <p:cNvSpPr/>
          <p:nvPr/>
        </p:nvSpPr>
        <p:spPr>
          <a:xfrm>
            <a:off x="1244984" y="1198462"/>
            <a:ext cx="7924800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1400" dirty="0"/>
              <a:t>Националните </a:t>
            </a:r>
            <a:r>
              <a:rPr lang="bg-BG" sz="1400" dirty="0" smtClean="0"/>
              <a:t>цели </a:t>
            </a:r>
            <a:r>
              <a:rPr lang="bg-BG" sz="1400" dirty="0"/>
              <a:t>по отношение на инфраструктурата за алтернативни горива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08223"/>
              </p:ext>
            </p:extLst>
          </p:nvPr>
        </p:nvGraphicFramePr>
        <p:xfrm>
          <a:off x="656829" y="1699572"/>
          <a:ext cx="7877570" cy="3634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472"/>
                <a:gridCol w="993329"/>
                <a:gridCol w="903026"/>
                <a:gridCol w="903026"/>
                <a:gridCol w="903026"/>
                <a:gridCol w="993329"/>
                <a:gridCol w="820362"/>
              </a:tblGrid>
              <a:tr h="327556">
                <a:tc rowSpan="2"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Гориво</a:t>
                      </a:r>
                      <a:endParaRPr lang="bg-BG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2020</a:t>
                      </a:r>
                      <a:endParaRPr lang="bg-BG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</a:t>
                      </a:r>
                      <a:endParaRPr lang="bg-BG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2030</a:t>
                      </a:r>
                      <a:endParaRPr lang="bg-BG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327556">
                <a:tc v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AFV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AFI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AFV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AFI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AFV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AFI</a:t>
                      </a:r>
                      <a:endParaRPr lang="bg-BG" sz="1400" dirty="0"/>
                    </a:p>
                  </a:txBody>
                  <a:tcPr/>
                </a:tc>
              </a:tr>
              <a:tr h="300173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Electricity for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35 000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2500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70 000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130 000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9000</a:t>
                      </a:r>
                      <a:endParaRPr lang="bg-BG" sz="1400" dirty="0"/>
                    </a:p>
                  </a:txBody>
                  <a:tcPr/>
                </a:tc>
              </a:tr>
              <a:tr h="300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Shore-side electricity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</a:tr>
              <a:tr h="457681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Electricity for stationary airplanes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</a:tr>
              <a:tr h="23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CNG for vehicles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</a:tr>
              <a:tr h="23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LNG for road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bg-BG" sz="1400" dirty="0"/>
                    </a:p>
                  </a:txBody>
                  <a:tcPr/>
                </a:tc>
              </a:tr>
              <a:tr h="23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LNG for inland ports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bg-BG" sz="1400" dirty="0"/>
                    </a:p>
                  </a:txBody>
                  <a:tcPr/>
                </a:tc>
              </a:tr>
              <a:tr h="23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LNG for maritime ports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</a:tr>
              <a:tr h="23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LPG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400" dirty="0"/>
                    </a:p>
                  </a:txBody>
                  <a:tcPr/>
                </a:tc>
              </a:tr>
              <a:tr h="327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H2 for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900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bg-BG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6324600"/>
            <a:ext cx="693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https://ec.europa.eu/transport/sites/transport/files/legislation/swd20190029.pdf</a:t>
            </a:r>
            <a:endParaRPr lang="bg-BG" sz="1200" dirty="0"/>
          </a:p>
        </p:txBody>
      </p:sp>
      <p:sp>
        <p:nvSpPr>
          <p:cNvPr id="6" name="Rectangle 5"/>
          <p:cNvSpPr/>
          <p:nvPr/>
        </p:nvSpPr>
        <p:spPr>
          <a:xfrm>
            <a:off x="621048" y="5565577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AFV = </a:t>
            </a:r>
            <a:r>
              <a:rPr lang="bg-BG" sz="1400" dirty="0" smtClean="0"/>
              <a:t>Брой автомобили с алтернативни горива</a:t>
            </a:r>
            <a:r>
              <a:rPr lang="en-US" sz="1400" dirty="0" smtClean="0"/>
              <a:t>, </a:t>
            </a:r>
            <a:r>
              <a:rPr lang="en-US" sz="1400" dirty="0"/>
              <a:t>AFI = </a:t>
            </a:r>
            <a:r>
              <a:rPr lang="bg-BG" sz="1400" dirty="0"/>
              <a:t>Брой точки </a:t>
            </a:r>
            <a:r>
              <a:rPr lang="bg-BG" sz="1400" dirty="0" smtClean="0"/>
              <a:t>за зареждане </a:t>
            </a:r>
            <a:r>
              <a:rPr lang="bg-BG" sz="1400" dirty="0"/>
              <a:t>на алтернативни горива</a:t>
            </a:r>
          </a:p>
        </p:txBody>
      </p:sp>
    </p:spTree>
    <p:extLst>
      <p:ext uri="{BB962C8B-B14F-4D97-AF65-F5344CB8AC3E}">
        <p14:creationId xmlns:p14="http://schemas.microsoft.com/office/powerpoint/2010/main" val="3832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00" y="0"/>
            <a:ext cx="2669888" cy="768595"/>
            <a:chOff x="-412365" y="21564"/>
            <a:chExt cx="5392685" cy="1301995"/>
          </a:xfrm>
        </p:grpSpPr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xmlns="" id="{917E672B-1F28-42BA-B82E-BE438F9FC910}"/>
                </a:ext>
              </a:extLst>
            </p:cNvPr>
            <p:cNvSpPr/>
            <p:nvPr/>
          </p:nvSpPr>
          <p:spPr>
            <a:xfrm>
              <a:off x="1466792" y="298804"/>
              <a:ext cx="3513528" cy="825242"/>
            </a:xfrm>
            <a:prstGeom prst="flowChartTerminator">
              <a:avLst/>
            </a:prstGeom>
            <a:solidFill>
              <a:srgbClr val="F2F6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2ABF763-1676-4DDF-8D20-537FE4E5A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9" t="26919" r="48499" b="48963"/>
            <a:stretch/>
          </p:blipFill>
          <p:spPr>
            <a:xfrm>
              <a:off x="-412365" y="21564"/>
              <a:ext cx="3266232" cy="130199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51314" y="298804"/>
              <a:ext cx="417007" cy="825242"/>
            </a:xfrm>
            <a:prstGeom prst="rect">
              <a:avLst/>
            </a:prstGeom>
            <a:solidFill>
              <a:srgbClr val="F2F6EF"/>
            </a:solidFill>
            <a:ln w="12700" cap="flat" cmpd="sng" algn="ctr">
              <a:solidFill>
                <a:srgbClr val="F2F6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45721" y="304800"/>
            <a:ext cx="7298079" cy="4925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600" dirty="0"/>
              <a:t>Европейска обсерватория за алтернативни горива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370" y="6324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Source: https</a:t>
            </a:r>
            <a:r>
              <a:rPr lang="en-US" sz="1200" dirty="0"/>
              <a:t>://www.eafo.eu/countries/bulgaria/1725/summary</a:t>
            </a:r>
            <a:endParaRPr lang="bg-BG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05" y="1650463"/>
            <a:ext cx="5067300" cy="368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41121" y="955216"/>
            <a:ext cx="7298079" cy="4925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600" dirty="0" smtClean="0"/>
              <a:t>Инфраструктура за зареждане с алтернативни горива (България)</a:t>
            </a:r>
            <a:endParaRPr lang="bg-BG" sz="1600" dirty="0"/>
          </a:p>
        </p:txBody>
      </p:sp>
      <p:sp>
        <p:nvSpPr>
          <p:cNvPr id="15" name="Rectangle 14"/>
          <p:cNvSpPr/>
          <p:nvPr/>
        </p:nvSpPr>
        <p:spPr>
          <a:xfrm>
            <a:off x="6775456" y="4447401"/>
            <a:ext cx="3968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El. = </a:t>
            </a:r>
            <a:r>
              <a:rPr lang="bg-BG" sz="1200" dirty="0" smtClean="0"/>
              <a:t>372</a:t>
            </a:r>
            <a:endParaRPr lang="bg-BG" sz="1200" dirty="0"/>
          </a:p>
        </p:txBody>
      </p:sp>
      <p:sp>
        <p:nvSpPr>
          <p:cNvPr id="16" name="Rectangle 15"/>
          <p:cNvSpPr/>
          <p:nvPr/>
        </p:nvSpPr>
        <p:spPr>
          <a:xfrm>
            <a:off x="6769112" y="3380601"/>
            <a:ext cx="3968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LPG = </a:t>
            </a:r>
            <a:r>
              <a:rPr lang="bg-BG" sz="1200" dirty="0" smtClean="0"/>
              <a:t>1890</a:t>
            </a:r>
            <a:endParaRPr lang="bg-BG" sz="1200" dirty="0"/>
          </a:p>
        </p:txBody>
      </p:sp>
      <p:sp>
        <p:nvSpPr>
          <p:cNvPr id="17" name="Rectangle 16"/>
          <p:cNvSpPr/>
          <p:nvPr/>
        </p:nvSpPr>
        <p:spPr>
          <a:xfrm>
            <a:off x="6769112" y="2209800"/>
            <a:ext cx="3968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NG = </a:t>
            </a:r>
            <a:r>
              <a:rPr lang="bg-BG" sz="1200" dirty="0" smtClean="0"/>
              <a:t>121</a:t>
            </a:r>
            <a:endParaRPr lang="bg-BG" sz="1200" dirty="0"/>
          </a:p>
        </p:txBody>
      </p:sp>
      <p:sp>
        <p:nvSpPr>
          <p:cNvPr id="18" name="Rectangle 17"/>
          <p:cNvSpPr/>
          <p:nvPr/>
        </p:nvSpPr>
        <p:spPr>
          <a:xfrm>
            <a:off x="6781800" y="4676001"/>
            <a:ext cx="3968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 smtClean="0"/>
              <a:t>Н</a:t>
            </a:r>
            <a:r>
              <a:rPr lang="bg-BG" sz="1050" dirty="0" smtClean="0"/>
              <a:t>2</a:t>
            </a:r>
            <a:r>
              <a:rPr lang="bg-BG" sz="1200" dirty="0" smtClean="0"/>
              <a:t> = 0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41677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2971800" cy="920995"/>
            <a:chOff x="-412365" y="-62865"/>
            <a:chExt cx="5392685" cy="1301995"/>
          </a:xfrm>
        </p:grpSpPr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xmlns="" id="{917E672B-1F28-42BA-B82E-BE438F9FC910}"/>
                </a:ext>
              </a:extLst>
            </p:cNvPr>
            <p:cNvSpPr/>
            <p:nvPr/>
          </p:nvSpPr>
          <p:spPr>
            <a:xfrm>
              <a:off x="1466792" y="298804"/>
              <a:ext cx="3513528" cy="825242"/>
            </a:xfrm>
            <a:prstGeom prst="flowChartTerminator">
              <a:avLst/>
            </a:prstGeom>
            <a:solidFill>
              <a:srgbClr val="F2F6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2ABF763-1676-4DDF-8D20-537FE4E5A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9" t="26919" r="48499" b="48963"/>
            <a:stretch/>
          </p:blipFill>
          <p:spPr>
            <a:xfrm>
              <a:off x="-412365" y="-62865"/>
              <a:ext cx="3266232" cy="130199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51314" y="298804"/>
              <a:ext cx="417007" cy="825242"/>
            </a:xfrm>
            <a:prstGeom prst="rect">
              <a:avLst/>
            </a:prstGeom>
            <a:solidFill>
              <a:srgbClr val="F2F6EF"/>
            </a:solidFill>
            <a:ln w="12700" cap="flat" cmpd="sng" algn="ctr">
              <a:solidFill>
                <a:srgbClr val="F2F6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228600" y="381000"/>
            <a:ext cx="577407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600" dirty="0" smtClean="0">
                <a:latin typeface="Arial" pitchFamily="34" charset="0"/>
                <a:cs typeface="Arial" pitchFamily="34" charset="0"/>
              </a:rPr>
              <a:t>Зарядни станции – електрически превозни средства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624840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https://new.abb.com/ev-charging/bg/karta-na-instaliranite-zaryadni-stantsii-v-bulgaria</a:t>
            </a:r>
            <a:endParaRPr lang="bg-BG" sz="12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27" y="1306347"/>
            <a:ext cx="6131473" cy="402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8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3786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52400" y="0"/>
            <a:ext cx="2971800" cy="920995"/>
            <a:chOff x="-412365" y="-62865"/>
            <a:chExt cx="5392685" cy="1301995"/>
          </a:xfrm>
        </p:grpSpPr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xmlns="" id="{917E672B-1F28-42BA-B82E-BE438F9FC910}"/>
                </a:ext>
              </a:extLst>
            </p:cNvPr>
            <p:cNvSpPr/>
            <p:nvPr/>
          </p:nvSpPr>
          <p:spPr>
            <a:xfrm>
              <a:off x="1466792" y="298804"/>
              <a:ext cx="3513528" cy="825242"/>
            </a:xfrm>
            <a:prstGeom prst="flowChartTerminator">
              <a:avLst/>
            </a:prstGeom>
            <a:solidFill>
              <a:srgbClr val="F2F6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2ABF763-1676-4DDF-8D20-537FE4E5A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19" t="26919" r="48499" b="48963"/>
            <a:stretch/>
          </p:blipFill>
          <p:spPr>
            <a:xfrm>
              <a:off x="-412365" y="-62865"/>
              <a:ext cx="3266232" cy="130199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51314" y="298804"/>
              <a:ext cx="417007" cy="825242"/>
            </a:xfrm>
            <a:prstGeom prst="rect">
              <a:avLst/>
            </a:prstGeom>
            <a:solidFill>
              <a:srgbClr val="F2F6EF"/>
            </a:solidFill>
            <a:ln w="12700" cap="flat" cmpd="sng" algn="ctr">
              <a:solidFill>
                <a:srgbClr val="F2F6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228600" y="381000"/>
            <a:ext cx="577407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600" dirty="0" smtClean="0">
                <a:latin typeface="Arial" pitchFamily="34" charset="0"/>
                <a:cs typeface="Arial" pitchFamily="34" charset="0"/>
              </a:rPr>
              <a:t>Зарядни станции – електрически превозни средства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624840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https://new.abb.com/ev-charging/bg/karta-na-instaliranite-zaryadni-stantsii-v-bulgaria</a:t>
            </a:r>
            <a:endParaRPr lang="bg-BG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30" y="1306347"/>
            <a:ext cx="6015470" cy="395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1684961" y="3505200"/>
            <a:ext cx="2048839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Oval 14"/>
          <p:cNvSpPr/>
          <p:nvPr/>
        </p:nvSpPr>
        <p:spPr>
          <a:xfrm>
            <a:off x="5867400" y="2057400"/>
            <a:ext cx="1541121" cy="2362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5562600"/>
            <a:ext cx="8001000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400" dirty="0" smtClean="0">
                <a:latin typeface="Arial" pitchFamily="34" charset="0"/>
                <a:cs typeface="Arial" pitchFamily="34" charset="0"/>
              </a:rPr>
              <a:t>Необходимо е добро планиране на разположението, особено при летни и зимни курорти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676</Words>
  <Application>Microsoft Office PowerPoint</Application>
  <PresentationFormat>On-screen Show (4:3)</PresentationFormat>
  <Paragraphs>134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Заглавие</dc:title>
  <dc:creator>Blago</dc:creator>
  <cp:lastModifiedBy>Windows User</cp:lastModifiedBy>
  <cp:revision>207</cp:revision>
  <dcterms:created xsi:type="dcterms:W3CDTF">2006-08-16T00:00:00Z</dcterms:created>
  <dcterms:modified xsi:type="dcterms:W3CDTF">2021-05-18T07:59:04Z</dcterms:modified>
</cp:coreProperties>
</file>