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03" autoAdjust="0"/>
    <p:restoredTop sz="94660"/>
  </p:normalViewPr>
  <p:slideViewPr>
    <p:cSldViewPr>
      <p:cViewPr varScale="1">
        <p:scale>
          <a:sx n="67" d="100"/>
          <a:sy n="67" d="100"/>
        </p:scale>
        <p:origin x="-71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fld id="{D0EDA995-5080-4120-80EA-F4D2CC26F18C}" type="datetimeFigureOut">
              <a:rPr lang="bg-BG" smtClean="0"/>
              <a:t>26.11.2019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2DADC41-D995-498A-B639-FB2B61AA8DDA}" type="slidenum">
              <a:rPr lang="bg-BG" smtClean="0"/>
              <a:t>‹#›</a:t>
            </a:fld>
            <a:endParaRPr lang="bg-BG"/>
          </a:p>
        </p:txBody>
      </p:sp>
    </p:spTree>
    <p:extLst>
      <p:ext uri="{BB962C8B-B14F-4D97-AF65-F5344CB8AC3E}">
        <p14:creationId xmlns:p14="http://schemas.microsoft.com/office/powerpoint/2010/main" val="140851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D0EDA995-5080-4120-80EA-F4D2CC26F18C}" type="datetimeFigureOut">
              <a:rPr lang="bg-BG" smtClean="0"/>
              <a:t>26.11.2019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2DADC41-D995-498A-B639-FB2B61AA8DDA}" type="slidenum">
              <a:rPr lang="bg-BG" smtClean="0"/>
              <a:t>‹#›</a:t>
            </a:fld>
            <a:endParaRPr lang="bg-BG"/>
          </a:p>
        </p:txBody>
      </p:sp>
    </p:spTree>
    <p:extLst>
      <p:ext uri="{BB962C8B-B14F-4D97-AF65-F5344CB8AC3E}">
        <p14:creationId xmlns:p14="http://schemas.microsoft.com/office/powerpoint/2010/main" val="2579102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D0EDA995-5080-4120-80EA-F4D2CC26F18C}" type="datetimeFigureOut">
              <a:rPr lang="bg-BG" smtClean="0"/>
              <a:t>26.11.2019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2DADC41-D995-498A-B639-FB2B61AA8DDA}" type="slidenum">
              <a:rPr lang="bg-BG" smtClean="0"/>
              <a:t>‹#›</a:t>
            </a:fld>
            <a:endParaRPr lang="bg-BG"/>
          </a:p>
        </p:txBody>
      </p:sp>
    </p:spTree>
    <p:extLst>
      <p:ext uri="{BB962C8B-B14F-4D97-AF65-F5344CB8AC3E}">
        <p14:creationId xmlns:p14="http://schemas.microsoft.com/office/powerpoint/2010/main" val="3980443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D0EDA995-5080-4120-80EA-F4D2CC26F18C}" type="datetimeFigureOut">
              <a:rPr lang="bg-BG" smtClean="0"/>
              <a:t>26.11.2019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2DADC41-D995-498A-B639-FB2B61AA8DDA}" type="slidenum">
              <a:rPr lang="bg-BG" smtClean="0"/>
              <a:t>‹#›</a:t>
            </a:fld>
            <a:endParaRPr lang="bg-BG"/>
          </a:p>
        </p:txBody>
      </p:sp>
    </p:spTree>
    <p:extLst>
      <p:ext uri="{BB962C8B-B14F-4D97-AF65-F5344CB8AC3E}">
        <p14:creationId xmlns:p14="http://schemas.microsoft.com/office/powerpoint/2010/main" val="3311138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EDA995-5080-4120-80EA-F4D2CC26F18C}" type="datetimeFigureOut">
              <a:rPr lang="bg-BG" smtClean="0"/>
              <a:t>26.11.2019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42DADC41-D995-498A-B639-FB2B61AA8DDA}" type="slidenum">
              <a:rPr lang="bg-BG" smtClean="0"/>
              <a:t>‹#›</a:t>
            </a:fld>
            <a:endParaRPr lang="bg-BG"/>
          </a:p>
        </p:txBody>
      </p:sp>
    </p:spTree>
    <p:extLst>
      <p:ext uri="{BB962C8B-B14F-4D97-AF65-F5344CB8AC3E}">
        <p14:creationId xmlns:p14="http://schemas.microsoft.com/office/powerpoint/2010/main" val="1373816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fld id="{D0EDA995-5080-4120-80EA-F4D2CC26F18C}" type="datetimeFigureOut">
              <a:rPr lang="bg-BG" smtClean="0"/>
              <a:t>26.11.2019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42DADC41-D995-498A-B639-FB2B61AA8DDA}" type="slidenum">
              <a:rPr lang="bg-BG" smtClean="0"/>
              <a:t>‹#›</a:t>
            </a:fld>
            <a:endParaRPr lang="bg-BG"/>
          </a:p>
        </p:txBody>
      </p:sp>
    </p:spTree>
    <p:extLst>
      <p:ext uri="{BB962C8B-B14F-4D97-AF65-F5344CB8AC3E}">
        <p14:creationId xmlns:p14="http://schemas.microsoft.com/office/powerpoint/2010/main" val="3229094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fld id="{D0EDA995-5080-4120-80EA-F4D2CC26F18C}" type="datetimeFigureOut">
              <a:rPr lang="bg-BG" smtClean="0"/>
              <a:t>26.11.2019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42DADC41-D995-498A-B639-FB2B61AA8DDA}" type="slidenum">
              <a:rPr lang="bg-BG" smtClean="0"/>
              <a:t>‹#›</a:t>
            </a:fld>
            <a:endParaRPr lang="bg-BG"/>
          </a:p>
        </p:txBody>
      </p:sp>
    </p:spTree>
    <p:extLst>
      <p:ext uri="{BB962C8B-B14F-4D97-AF65-F5344CB8AC3E}">
        <p14:creationId xmlns:p14="http://schemas.microsoft.com/office/powerpoint/2010/main" val="693244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fld id="{D0EDA995-5080-4120-80EA-F4D2CC26F18C}" type="datetimeFigureOut">
              <a:rPr lang="bg-BG" smtClean="0"/>
              <a:t>26.11.2019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42DADC41-D995-498A-B639-FB2B61AA8DDA}" type="slidenum">
              <a:rPr lang="bg-BG" smtClean="0"/>
              <a:t>‹#›</a:t>
            </a:fld>
            <a:endParaRPr lang="bg-BG"/>
          </a:p>
        </p:txBody>
      </p:sp>
    </p:spTree>
    <p:extLst>
      <p:ext uri="{BB962C8B-B14F-4D97-AF65-F5344CB8AC3E}">
        <p14:creationId xmlns:p14="http://schemas.microsoft.com/office/powerpoint/2010/main" val="3361834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DA995-5080-4120-80EA-F4D2CC26F18C}" type="datetimeFigureOut">
              <a:rPr lang="bg-BG" smtClean="0"/>
              <a:t>26.11.2019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42DADC41-D995-498A-B639-FB2B61AA8DDA}" type="slidenum">
              <a:rPr lang="bg-BG" smtClean="0"/>
              <a:t>‹#›</a:t>
            </a:fld>
            <a:endParaRPr lang="bg-BG"/>
          </a:p>
        </p:txBody>
      </p:sp>
    </p:spTree>
    <p:extLst>
      <p:ext uri="{BB962C8B-B14F-4D97-AF65-F5344CB8AC3E}">
        <p14:creationId xmlns:p14="http://schemas.microsoft.com/office/powerpoint/2010/main" val="588252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DA995-5080-4120-80EA-F4D2CC26F18C}" type="datetimeFigureOut">
              <a:rPr lang="bg-BG" smtClean="0"/>
              <a:t>26.11.2019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42DADC41-D995-498A-B639-FB2B61AA8DDA}" type="slidenum">
              <a:rPr lang="bg-BG" smtClean="0"/>
              <a:t>‹#›</a:t>
            </a:fld>
            <a:endParaRPr lang="bg-BG"/>
          </a:p>
        </p:txBody>
      </p:sp>
    </p:spTree>
    <p:extLst>
      <p:ext uri="{BB962C8B-B14F-4D97-AF65-F5344CB8AC3E}">
        <p14:creationId xmlns:p14="http://schemas.microsoft.com/office/powerpoint/2010/main" val="206096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DA995-5080-4120-80EA-F4D2CC26F18C}" type="datetimeFigureOut">
              <a:rPr lang="bg-BG" smtClean="0"/>
              <a:t>26.11.2019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42DADC41-D995-498A-B639-FB2B61AA8DDA}" type="slidenum">
              <a:rPr lang="bg-BG" smtClean="0"/>
              <a:t>‹#›</a:t>
            </a:fld>
            <a:endParaRPr lang="bg-BG"/>
          </a:p>
        </p:txBody>
      </p:sp>
    </p:spTree>
    <p:extLst>
      <p:ext uri="{BB962C8B-B14F-4D97-AF65-F5344CB8AC3E}">
        <p14:creationId xmlns:p14="http://schemas.microsoft.com/office/powerpoint/2010/main" val="667650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DA995-5080-4120-80EA-F4D2CC26F18C}" type="datetimeFigureOut">
              <a:rPr lang="bg-BG" smtClean="0"/>
              <a:t>26.11.2019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ADC41-D995-498A-B639-FB2B61AA8DDA}" type="slidenum">
              <a:rPr lang="bg-BG" smtClean="0"/>
              <a:t>‹#›</a:t>
            </a:fld>
            <a:endParaRPr lang="bg-BG"/>
          </a:p>
        </p:txBody>
      </p:sp>
    </p:spTree>
    <p:extLst>
      <p:ext uri="{BB962C8B-B14F-4D97-AF65-F5344CB8AC3E}">
        <p14:creationId xmlns:p14="http://schemas.microsoft.com/office/powerpoint/2010/main" val="4213412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467544" y="1628800"/>
            <a:ext cx="8280920" cy="3190617"/>
          </a:xfrm>
          <a:prstGeom prst="rect">
            <a:avLst/>
          </a:prstGeom>
          <a:noFill/>
        </p:spPr>
        <p:txBody>
          <a:bodyPr wrap="square" rtlCol="0">
            <a:spAutoFit/>
          </a:bodyPr>
          <a:lstStyle/>
          <a:p>
            <a:pPr algn="ctr"/>
            <a:r>
              <a:rPr lang="bg-BG" sz="4000" dirty="0">
                <a:solidFill>
                  <a:srgbClr val="FFFF00"/>
                </a:solidFill>
              </a:rPr>
              <a:t> ТРАНСПОРТНО СТРОИТЕЛСТВО </a:t>
            </a:r>
            <a:endParaRPr lang="en-US" sz="4000" dirty="0" smtClean="0">
              <a:solidFill>
                <a:srgbClr val="FFFF00"/>
              </a:solidFill>
            </a:endParaRPr>
          </a:p>
          <a:p>
            <a:pPr algn="ctr"/>
            <a:r>
              <a:rPr lang="bg-BG" sz="4000" dirty="0" smtClean="0">
                <a:solidFill>
                  <a:srgbClr val="FFFF00"/>
                </a:solidFill>
              </a:rPr>
              <a:t>ПРИ </a:t>
            </a:r>
            <a:r>
              <a:rPr lang="bg-BG" sz="4000" dirty="0">
                <a:solidFill>
                  <a:srgbClr val="FFFF00"/>
                </a:solidFill>
              </a:rPr>
              <a:t>ЗАЩИТЕНИ </a:t>
            </a:r>
            <a:r>
              <a:rPr lang="bg-BG" sz="4000" dirty="0" smtClean="0">
                <a:solidFill>
                  <a:srgbClr val="FFFF00"/>
                </a:solidFill>
              </a:rPr>
              <a:t>ТЕРИТОРИИ</a:t>
            </a:r>
            <a:endParaRPr lang="en-US" sz="4000" dirty="0" smtClean="0">
              <a:solidFill>
                <a:srgbClr val="FFFF00"/>
              </a:solidFill>
            </a:endParaRPr>
          </a:p>
          <a:p>
            <a:pPr algn="ctr"/>
            <a:endParaRPr lang="bg-BG" sz="2800" dirty="0">
              <a:solidFill>
                <a:srgbClr val="FFFF00"/>
              </a:solidFill>
            </a:endParaRPr>
          </a:p>
          <a:p>
            <a:pPr algn="ctr"/>
            <a:r>
              <a:rPr lang="bg-BG" sz="2800" dirty="0">
                <a:solidFill>
                  <a:srgbClr val="FFFF00"/>
                </a:solidFill>
              </a:rPr>
              <a:t>Момчил Якимов</a:t>
            </a:r>
            <a:r>
              <a:rPr lang="bg-BG" sz="2800" baseline="30000" dirty="0">
                <a:solidFill>
                  <a:srgbClr val="FFFF00"/>
                </a:solidFill>
              </a:rPr>
              <a:t>1</a:t>
            </a:r>
            <a:r>
              <a:rPr lang="bg-BG" sz="2800" dirty="0">
                <a:solidFill>
                  <a:srgbClr val="FFFF00"/>
                </a:solidFill>
              </a:rPr>
              <a:t>, Иван </a:t>
            </a:r>
            <a:r>
              <a:rPr lang="bg-BG" sz="2800" dirty="0" smtClean="0">
                <a:solidFill>
                  <a:srgbClr val="FFFF00"/>
                </a:solidFill>
              </a:rPr>
              <a:t>Якимов</a:t>
            </a:r>
            <a:r>
              <a:rPr lang="bg-BG" sz="2800" baseline="30000" dirty="0" smtClean="0">
                <a:solidFill>
                  <a:srgbClr val="FFFF00"/>
                </a:solidFill>
              </a:rPr>
              <a:t>2</a:t>
            </a:r>
            <a:endParaRPr lang="en-US" sz="2800" baseline="30000" dirty="0" smtClean="0">
              <a:solidFill>
                <a:srgbClr val="FFFF00"/>
              </a:solidFill>
            </a:endParaRPr>
          </a:p>
          <a:p>
            <a:pPr algn="ctr"/>
            <a:endParaRPr lang="en-US" sz="2800" baseline="30000" dirty="0">
              <a:solidFill>
                <a:srgbClr val="FFFF00"/>
              </a:solidFill>
            </a:endParaRPr>
          </a:p>
          <a:p>
            <a:pPr algn="ctr"/>
            <a:endParaRPr lang="en-US" sz="2800" baseline="30000" dirty="0" smtClean="0">
              <a:solidFill>
                <a:srgbClr val="FFFF00"/>
              </a:solidFill>
            </a:endParaRPr>
          </a:p>
          <a:p>
            <a:pPr algn="ctr"/>
            <a:r>
              <a:rPr lang="en-US" sz="2800" dirty="0" smtClean="0">
                <a:solidFill>
                  <a:srgbClr val="FFFF00"/>
                </a:solidFill>
              </a:rPr>
              <a:t>[1] </a:t>
            </a:r>
            <a:r>
              <a:rPr lang="bg-BG" sz="2800" dirty="0" smtClean="0">
                <a:solidFill>
                  <a:srgbClr val="FFFF00"/>
                </a:solidFill>
              </a:rPr>
              <a:t>дипл. инж. </a:t>
            </a:r>
            <a:r>
              <a:rPr lang="en-US" sz="2800" dirty="0" smtClean="0">
                <a:solidFill>
                  <a:srgbClr val="FFFF00"/>
                </a:solidFill>
              </a:rPr>
              <a:t>[</a:t>
            </a:r>
            <a:r>
              <a:rPr lang="bg-BG" sz="2800" dirty="0" smtClean="0">
                <a:solidFill>
                  <a:srgbClr val="FFFF00"/>
                </a:solidFill>
              </a:rPr>
              <a:t>2</a:t>
            </a:r>
            <a:r>
              <a:rPr lang="en-US" sz="2800" dirty="0" smtClean="0">
                <a:solidFill>
                  <a:srgbClr val="FFFF00"/>
                </a:solidFill>
              </a:rPr>
              <a:t>] </a:t>
            </a:r>
            <a:r>
              <a:rPr lang="bg-BG" sz="2800" dirty="0" smtClean="0">
                <a:solidFill>
                  <a:srgbClr val="FFFF00"/>
                </a:solidFill>
              </a:rPr>
              <a:t>д-р инж.</a:t>
            </a:r>
            <a:endParaRPr lang="bg-BG" sz="2800" dirty="0">
              <a:solidFill>
                <a:srgbClr val="FFFF00"/>
              </a:solidFill>
            </a:endParaRPr>
          </a:p>
        </p:txBody>
      </p:sp>
    </p:spTree>
    <p:extLst>
      <p:ext uri="{BB962C8B-B14F-4D97-AF65-F5344CB8AC3E}">
        <p14:creationId xmlns:p14="http://schemas.microsoft.com/office/powerpoint/2010/main" val="2081664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683568" y="476672"/>
            <a:ext cx="7848872" cy="6894195"/>
          </a:xfrm>
          <a:prstGeom prst="rect">
            <a:avLst/>
          </a:prstGeom>
          <a:noFill/>
        </p:spPr>
        <p:txBody>
          <a:bodyPr wrap="square" rtlCol="0">
            <a:spAutoFit/>
          </a:bodyPr>
          <a:lstStyle/>
          <a:p>
            <a:r>
              <a:rPr lang="ru-RU" sz="2400" dirty="0" smtClean="0">
                <a:solidFill>
                  <a:srgbClr val="FFFF00"/>
                </a:solidFill>
              </a:rPr>
              <a:t>Строителство на пътни магистрали в FFH  в Германия </a:t>
            </a:r>
          </a:p>
          <a:p>
            <a:pPr algn="just"/>
            <a:endParaRPr lang="ru-RU" sz="2200" dirty="0" smtClean="0">
              <a:solidFill>
                <a:srgbClr val="FFC000"/>
              </a:solidFill>
            </a:endParaRPr>
          </a:p>
          <a:p>
            <a:pPr algn="just"/>
            <a:r>
              <a:rPr lang="ru-RU" sz="2200" dirty="0" smtClean="0">
                <a:solidFill>
                  <a:srgbClr val="FFC000"/>
                </a:solidFill>
              </a:rPr>
              <a:t>В тази втора фаза се прави проверява  допустимостта на замисъла с целите на областите на Натура 2000. Замисълът може да бъде допуснат само ако със задоволителна вероятност са изключени значителни увреждания. </a:t>
            </a:r>
            <a:r>
              <a:rPr lang="bg-BG" sz="2400" dirty="0">
                <a:solidFill>
                  <a:srgbClr val="FFC000"/>
                </a:solidFill>
              </a:rPr>
              <a:t>Ако замисълът трябва да стане допустим, въпреки значителните увреждания, се провежда  трета фаза от изследвания, за да се установи,  дали са на лице необходимите факти за прилагане на правилата за изключения. Трябва да се докаже, че няма алтернативи и са налице належащи  основания  с  преобладаващ  обществен  интерес за реализиране на замисъла. Едва след като в рамките на проверката за допускане на изключение се установи, че замисълът изпълнява необходимите мерки за осигуряване на кохерентността, той може да  стане допустим.</a:t>
            </a:r>
          </a:p>
          <a:p>
            <a:pPr algn="just"/>
            <a:endParaRPr lang="ru-RU" sz="2200" dirty="0" smtClean="0">
              <a:solidFill>
                <a:srgbClr val="FFC000"/>
              </a:solidFill>
            </a:endParaRPr>
          </a:p>
          <a:p>
            <a:pPr algn="just"/>
            <a:endParaRPr lang="ru-RU" sz="2200" dirty="0">
              <a:solidFill>
                <a:srgbClr val="FFC000"/>
              </a:solidFill>
            </a:endParaRPr>
          </a:p>
          <a:p>
            <a:pPr algn="just"/>
            <a:endParaRPr lang="ru-RU" sz="2200" dirty="0" smtClean="0">
              <a:solidFill>
                <a:srgbClr val="FFC000"/>
              </a:solidFill>
            </a:endParaRPr>
          </a:p>
        </p:txBody>
      </p:sp>
    </p:spTree>
    <p:extLst>
      <p:ext uri="{BB962C8B-B14F-4D97-AF65-F5344CB8AC3E}">
        <p14:creationId xmlns:p14="http://schemas.microsoft.com/office/powerpoint/2010/main" val="1506667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467544" y="476672"/>
            <a:ext cx="8280920" cy="6555641"/>
          </a:xfrm>
          <a:prstGeom prst="rect">
            <a:avLst/>
          </a:prstGeom>
          <a:noFill/>
        </p:spPr>
        <p:txBody>
          <a:bodyPr wrap="square" rtlCol="0">
            <a:spAutoFit/>
          </a:bodyPr>
          <a:lstStyle/>
          <a:p>
            <a:r>
              <a:rPr lang="ru-RU" sz="2400" dirty="0" smtClean="0">
                <a:solidFill>
                  <a:srgbClr val="FFFF00"/>
                </a:solidFill>
              </a:rPr>
              <a:t>Строителство на пътни и ЖП магистрали в FFH  в Германия </a:t>
            </a:r>
          </a:p>
          <a:p>
            <a:pPr algn="just"/>
            <a:endParaRPr lang="ru-RU" sz="2200" dirty="0" smtClean="0">
              <a:solidFill>
                <a:srgbClr val="FFC000"/>
              </a:solidFill>
            </a:endParaRPr>
          </a:p>
          <a:p>
            <a:pPr algn="just"/>
            <a:r>
              <a:rPr lang="ru-RU" sz="2200" dirty="0" smtClean="0">
                <a:solidFill>
                  <a:srgbClr val="FFC000"/>
                </a:solidFill>
              </a:rPr>
              <a:t>Мероприятията за ограничаване на щетите върху природата са и предмет на техническия проект на пътя (например надлъжни и напречни разрези на пътя, инженерни съоръжения, особено мостове, естакади, „зелени“ мостове, прокари, отводнителни съоръжения, шумозащити, птицезащитни стени и др.). Те служат като базова информация при вариантните сравнения, при проверката за допустимост, при проверката  за допускане на изключение,  както и като специален раздел  в обяснителната записка към ДОВОС. Намаляване на интервенциите върху природата се търси чрез  внимателен подбор на трасетата и използване на известни и апробирани, щадящи околната среда  технологии. Добри примери са високоскоростни отсечки Лайпциг  -   Хале-Заале   -    Ерфурт.  Напр. виадуктът Saale – Elster [ 7 ]  в участъците с абсолютна екологична недостъпност е бил изграден частично „от въздуха“ , без стъпване на терена, по  технологията    “Vorkopfbauweise”.</a:t>
            </a:r>
            <a:endParaRPr lang="ru-RU" sz="2200" dirty="0">
              <a:solidFill>
                <a:srgbClr val="FFC000"/>
              </a:solidFill>
            </a:endParaRPr>
          </a:p>
          <a:p>
            <a:pPr algn="just"/>
            <a:endParaRPr lang="ru-RU" sz="2200" dirty="0" smtClean="0">
              <a:solidFill>
                <a:srgbClr val="FFC000"/>
              </a:solidFill>
            </a:endParaRPr>
          </a:p>
        </p:txBody>
      </p:sp>
    </p:spTree>
    <p:extLst>
      <p:ext uri="{BB962C8B-B14F-4D97-AF65-F5344CB8AC3E}">
        <p14:creationId xmlns:p14="http://schemas.microsoft.com/office/powerpoint/2010/main" val="1288383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467544" y="476672"/>
            <a:ext cx="8280920" cy="5539978"/>
          </a:xfrm>
          <a:prstGeom prst="rect">
            <a:avLst/>
          </a:prstGeom>
          <a:noFill/>
        </p:spPr>
        <p:txBody>
          <a:bodyPr wrap="square" rtlCol="0">
            <a:spAutoFit/>
          </a:bodyPr>
          <a:lstStyle/>
          <a:p>
            <a:r>
              <a:rPr lang="ru-RU" sz="2400" dirty="0" smtClean="0">
                <a:solidFill>
                  <a:srgbClr val="FFFF00"/>
                </a:solidFill>
              </a:rPr>
              <a:t>Строителство на пътни  ЖП магистрали в FFH  в Германия </a:t>
            </a:r>
          </a:p>
          <a:p>
            <a:pPr algn="just"/>
            <a:endParaRPr lang="ru-RU" sz="2200" dirty="0" smtClean="0">
              <a:solidFill>
                <a:srgbClr val="FFC000"/>
              </a:solidFill>
            </a:endParaRPr>
          </a:p>
          <a:p>
            <a:pPr algn="just"/>
            <a:r>
              <a:rPr lang="ru-RU" sz="2200" dirty="0" smtClean="0">
                <a:solidFill>
                  <a:srgbClr val="FFC000"/>
                </a:solidFill>
              </a:rPr>
              <a:t>От 2017г.  влаковете на DB ICE пътуват от Берлин до Мюнхен за по-малко от четири часа със скорост до 300 km/h.  500-километровата отсечка преминава през множество защитени зони, между които: една FFH – зона, една  защитена зона за птици, една защитена вододайна зона, много местообитания на прилепи, морски орли, редки животински видове, към които са се отнесли с грижа, особено по време на строителството. За тях са били направени </a:t>
            </a:r>
            <a:r>
              <a:rPr lang="ru-RU" sz="2200" b="1" dirty="0" smtClean="0">
                <a:solidFill>
                  <a:srgbClr val="FFFF00"/>
                </a:solidFill>
              </a:rPr>
              <a:t>над 12 000 проекта</a:t>
            </a:r>
            <a:r>
              <a:rPr lang="ru-RU" sz="2200" dirty="0" smtClean="0">
                <a:solidFill>
                  <a:srgbClr val="FFC000"/>
                </a:solidFill>
              </a:rPr>
              <a:t> за опазване на природната среда, за реализацията на които са изразходвани 200 млн.  </a:t>
            </a:r>
            <a:r>
              <a:rPr lang="de-DE" sz="2200" dirty="0" smtClean="0">
                <a:solidFill>
                  <a:srgbClr val="FFC000"/>
                </a:solidFill>
              </a:rPr>
              <a:t>€</a:t>
            </a:r>
            <a:r>
              <a:rPr lang="ru-RU" sz="2200" dirty="0" smtClean="0">
                <a:solidFill>
                  <a:srgbClr val="FFC000"/>
                </a:solidFill>
              </a:rPr>
              <a:t>. Ренатурирани  са 40 000</a:t>
            </a:r>
            <a:r>
              <a:rPr lang="bg-BG" sz="2200" dirty="0">
                <a:solidFill>
                  <a:srgbClr val="FFC000"/>
                </a:solidFill>
              </a:rPr>
              <a:t> </a:t>
            </a:r>
            <a:r>
              <a:rPr lang="bg-BG" sz="2200" dirty="0" smtClean="0">
                <a:solidFill>
                  <a:srgbClr val="FFC000"/>
                </a:solidFill>
              </a:rPr>
              <a:t>дка </a:t>
            </a:r>
            <a:r>
              <a:rPr lang="ru-RU" sz="2200" dirty="0" smtClean="0">
                <a:solidFill>
                  <a:srgbClr val="FFC000"/>
                </a:solidFill>
              </a:rPr>
              <a:t>(= 5 500 футболни игрища), посадени са 600 000 дръвчета, направени са гнезда, пещерни дупки и др. защитени местообитания за птици, прилепи, змии и гущери, напоителни потоци, при които са възникнали нови местообитания за земноводни и влечуги. </a:t>
            </a:r>
          </a:p>
        </p:txBody>
      </p:sp>
    </p:spTree>
    <p:extLst>
      <p:ext uri="{BB962C8B-B14F-4D97-AF65-F5344CB8AC3E}">
        <p14:creationId xmlns:p14="http://schemas.microsoft.com/office/powerpoint/2010/main" val="31095501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467544" y="476672"/>
            <a:ext cx="8280920" cy="5940088"/>
          </a:xfrm>
          <a:prstGeom prst="rect">
            <a:avLst/>
          </a:prstGeom>
          <a:noFill/>
        </p:spPr>
        <p:txBody>
          <a:bodyPr wrap="square" rtlCol="0">
            <a:spAutoFit/>
          </a:bodyPr>
          <a:lstStyle/>
          <a:p>
            <a:r>
              <a:rPr lang="ru-RU" sz="2400" dirty="0" smtClean="0">
                <a:solidFill>
                  <a:srgbClr val="FFFF00"/>
                </a:solidFill>
              </a:rPr>
              <a:t>Строителство на пътни  ЖП магистрали в FFH  в Германия </a:t>
            </a:r>
          </a:p>
          <a:p>
            <a:pPr algn="just"/>
            <a:endParaRPr lang="ru-RU" sz="2200" dirty="0" smtClean="0">
              <a:solidFill>
                <a:srgbClr val="FFC000"/>
              </a:solidFill>
            </a:endParaRPr>
          </a:p>
          <a:p>
            <a:pPr algn="just"/>
            <a:r>
              <a:rPr lang="ru-RU" sz="2200" dirty="0" smtClean="0">
                <a:solidFill>
                  <a:srgbClr val="FFC000"/>
                </a:solidFill>
              </a:rPr>
              <a:t>Значителна част от дългата 8,6 километра естакада в долината между градовете Saale и Elster </a:t>
            </a:r>
            <a:r>
              <a:rPr lang="ru-RU" sz="2200" b="1" dirty="0" smtClean="0">
                <a:solidFill>
                  <a:srgbClr val="FFFF00"/>
                </a:solidFill>
              </a:rPr>
              <a:t>е построена изцяло конзолно, без стъпване на терена</a:t>
            </a:r>
            <a:r>
              <a:rPr lang="ru-RU" sz="2200" dirty="0" smtClean="0">
                <a:solidFill>
                  <a:srgbClr val="FFC000"/>
                </a:solidFill>
              </a:rPr>
              <a:t>,  включително и при направата на фундаментите и на стълбовете, по т.н. метод “Vorkopf – Vorschub“  - виж фиг.1, фиг. 2. Фиг. 3. Този метод е приложен за пръв път преди около 50 години в САЩ при изграждане автомобилен път в природен резерват.</a:t>
            </a:r>
          </a:p>
          <a:p>
            <a:pPr algn="just"/>
            <a:endParaRPr lang="ru-RU" sz="2200" dirty="0">
              <a:solidFill>
                <a:srgbClr val="FFC000"/>
              </a:solidFill>
            </a:endParaRPr>
          </a:p>
          <a:p>
            <a:pPr lvl="0" algn="just"/>
            <a:r>
              <a:rPr lang="bg-BG" sz="2400" dirty="0">
                <a:solidFill>
                  <a:srgbClr val="FFFF00"/>
                </a:solidFill>
              </a:rPr>
              <a:t>Белгия – новата автомагистрала   А 11 между градовете Брюж и Круге</a:t>
            </a:r>
          </a:p>
          <a:p>
            <a:pPr algn="just"/>
            <a:r>
              <a:rPr lang="ru-RU" sz="2200" dirty="0" smtClean="0">
                <a:solidFill>
                  <a:srgbClr val="FFC000"/>
                </a:solidFill>
              </a:rPr>
              <a:t>Още  при проектирането на трасето на магистралата са били направени много препоръки за минимизиране влиянието върху природата и ландшафта. Чрез  екопроходи и интелегентния дизайн на местата на пресичане с водните канали  се избягва образуването на бариери за флората и фауната. </a:t>
            </a:r>
          </a:p>
        </p:txBody>
      </p:sp>
    </p:spTree>
    <p:extLst>
      <p:ext uri="{BB962C8B-B14F-4D97-AF65-F5344CB8AC3E}">
        <p14:creationId xmlns:p14="http://schemas.microsoft.com/office/powerpoint/2010/main" val="2739287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467544" y="332656"/>
            <a:ext cx="8280920" cy="6278642"/>
          </a:xfrm>
          <a:prstGeom prst="rect">
            <a:avLst/>
          </a:prstGeom>
          <a:noFill/>
        </p:spPr>
        <p:txBody>
          <a:bodyPr wrap="square" rtlCol="0">
            <a:spAutoFit/>
          </a:bodyPr>
          <a:lstStyle/>
          <a:p>
            <a:r>
              <a:rPr lang="ru-RU" sz="2400" dirty="0" smtClean="0">
                <a:solidFill>
                  <a:srgbClr val="FFFF00"/>
                </a:solidFill>
              </a:rPr>
              <a:t>Кои екологични проблеми би решил и какви нови би създал избраният   за реализация  от АПИ вариант „Източен Г10,50“  за Лот 3.2. на АМ „Струма“?</a:t>
            </a:r>
          </a:p>
          <a:p>
            <a:endParaRPr lang="ru-RU" sz="2200" dirty="0" smtClean="0">
              <a:solidFill>
                <a:srgbClr val="FFC000"/>
              </a:solidFill>
            </a:endParaRPr>
          </a:p>
          <a:p>
            <a:pPr algn="just"/>
            <a:r>
              <a:rPr lang="ru-RU" sz="2200" dirty="0" smtClean="0">
                <a:solidFill>
                  <a:srgbClr val="FFC000"/>
                </a:solidFill>
              </a:rPr>
              <a:t>По този избран вариант, докато се строи горе в планината   източното му  платно  (прогнозно до края 2025 г.),  растящият автомобилен трафик в двете посоки ще трябва да бъде поет от  съществуващия долу в Дефилето републикански път Е79.  През тези строителни  </a:t>
            </a:r>
            <a:r>
              <a:rPr lang="ru-RU" sz="2200" b="1" dirty="0" smtClean="0">
                <a:solidFill>
                  <a:srgbClr val="FFFF00"/>
                </a:solidFill>
              </a:rPr>
              <a:t>поне 6 години</a:t>
            </a:r>
            <a:r>
              <a:rPr lang="ru-RU" sz="2200" dirty="0" smtClean="0">
                <a:solidFill>
                  <a:srgbClr val="FFC000"/>
                </a:solidFill>
              </a:rPr>
              <a:t>, колко защитени видове ще бъдат унищожени от автомобилите, и кои и колко от тях ще оцелеят? А през следващите поне 2 строителни години за дясното платно може само да бъде „много строго забранено“ на строителите да увреждат природата на Дефилето. И да им се налагат големи глоби до ......по българския закон) а не „от...“,  както е напр. в Англия.  Ясен е и екологичният ефект от  400 –метровото  „загубено“ изкачване по обходния вариант„Източен Г10,50“, с дълги участъци с надлъжни наклони над 4 %, винаги създаващи предпоставки за ПТП, за задръствания и антиекологични събития.</a:t>
            </a:r>
          </a:p>
        </p:txBody>
      </p:sp>
    </p:spTree>
    <p:extLst>
      <p:ext uri="{BB962C8B-B14F-4D97-AF65-F5344CB8AC3E}">
        <p14:creationId xmlns:p14="http://schemas.microsoft.com/office/powerpoint/2010/main" val="1457171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467544" y="332656"/>
            <a:ext cx="8280920" cy="6247864"/>
          </a:xfrm>
          <a:prstGeom prst="rect">
            <a:avLst/>
          </a:prstGeom>
          <a:noFill/>
        </p:spPr>
        <p:txBody>
          <a:bodyPr wrap="square" rtlCol="0">
            <a:spAutoFit/>
          </a:bodyPr>
          <a:lstStyle/>
          <a:p>
            <a:r>
              <a:rPr lang="ru-RU" sz="2400" dirty="0" smtClean="0">
                <a:solidFill>
                  <a:srgbClr val="FFFF00"/>
                </a:solidFill>
              </a:rPr>
              <a:t>Роля на специалистите по екология при изграждане на транспортни обекти в незащитени и в защитени зони.</a:t>
            </a:r>
          </a:p>
          <a:p>
            <a:endParaRPr lang="ru-RU" sz="2200" dirty="0" smtClean="0">
              <a:solidFill>
                <a:srgbClr val="FFC000"/>
              </a:solidFill>
            </a:endParaRPr>
          </a:p>
          <a:p>
            <a:pPr algn="just"/>
            <a:r>
              <a:rPr lang="ru-RU" sz="2200" dirty="0" smtClean="0">
                <a:solidFill>
                  <a:srgbClr val="FFC000"/>
                </a:solidFill>
              </a:rPr>
              <a:t>Защитата на природата при транспортното строителство започва с предварителните проучвания на инвестиционния замисъл – за прогрозния трафик, за възможните трасета, разположението на защитените зони, биотопите, защитените видове, възможни алтернативи, възможности за ограничаване на вредите върху природата, възможности за допускане на изключения. Спекулирането  с  екологичните изисквания и проблеми, което   понякога преминава в междуличностни конфликти, е непродуктивно. Ако се окаже, че има стопански приемливо трасе, което не засяга защитени зони, ролята на еколозите ще се ограничи съществено. В обратния случай, пълното използване на експертния потенциал на еколозите при разработването, проектирането и реализацията на защитни мероприятия става незаобиколимо. На такива предизвикателства  българските еколози могат да отговорят по най-достоен начин.</a:t>
            </a:r>
          </a:p>
        </p:txBody>
      </p:sp>
    </p:spTree>
    <p:extLst>
      <p:ext uri="{BB962C8B-B14F-4D97-AF65-F5344CB8AC3E}">
        <p14:creationId xmlns:p14="http://schemas.microsoft.com/office/powerpoint/2010/main" val="3408497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467544" y="270863"/>
            <a:ext cx="8280920" cy="6586418"/>
          </a:xfrm>
          <a:prstGeom prst="rect">
            <a:avLst/>
          </a:prstGeom>
          <a:noFill/>
        </p:spPr>
        <p:txBody>
          <a:bodyPr wrap="square" rtlCol="0">
            <a:spAutoFit/>
          </a:bodyPr>
          <a:lstStyle/>
          <a:p>
            <a:r>
              <a:rPr lang="ru-RU" sz="2400" dirty="0" smtClean="0">
                <a:solidFill>
                  <a:srgbClr val="FFFF00"/>
                </a:solidFill>
              </a:rPr>
              <a:t>Роля на специалистите по екология при изграждане на транспортни обекти в незащитени и в защитени зони.</a:t>
            </a:r>
          </a:p>
          <a:p>
            <a:endParaRPr lang="ru-RU" sz="2200" dirty="0" smtClean="0">
              <a:solidFill>
                <a:srgbClr val="FFC000"/>
              </a:solidFill>
            </a:endParaRPr>
          </a:p>
          <a:p>
            <a:r>
              <a:rPr lang="ru-RU" sz="2200" dirty="0" smtClean="0">
                <a:solidFill>
                  <a:srgbClr val="FFC000"/>
                </a:solidFill>
              </a:rPr>
              <a:t>В всички европейски страни за строителство  в защитени територии, вкл. и  за транспортни обекти, съществува разрешителен режим.  При липса на разрешение, санкциите за виновните лица са дициплиниращо големи.  И обратно, необходимите действия за получаването му са осезаемо подпомогнати чрез облекчен административен ред, даже в случаи, когато при строителството има риск от значителни щети  върху природата. Изработването на едно пособие за проектиране и изграждане на транспортни обекти в защитени територии би подпомогнало участниците в инвестиционния процес за вземане на по-бързи и по-точни решения. То трябва да е посветено на съдържанието на пакета от екологични проекти, съответстващ на особеностите на отделната територия,   в която ще се изгражда транспортният обект. Ползването му би се улеснило с натрупаната световна практика, включващи екологични, правни, технически и др. </a:t>
            </a:r>
            <a:r>
              <a:rPr lang="ru-RU" sz="2200" dirty="0">
                <a:solidFill>
                  <a:srgbClr val="FFC000"/>
                </a:solidFill>
              </a:rPr>
              <a:t>и</a:t>
            </a:r>
            <a:r>
              <a:rPr lang="ru-RU" sz="2200" dirty="0" smtClean="0">
                <a:solidFill>
                  <a:srgbClr val="FFC000"/>
                </a:solidFill>
              </a:rPr>
              <a:t>змерения.</a:t>
            </a:r>
          </a:p>
        </p:txBody>
      </p:sp>
    </p:spTree>
    <p:extLst>
      <p:ext uri="{BB962C8B-B14F-4D97-AF65-F5344CB8AC3E}">
        <p14:creationId xmlns:p14="http://schemas.microsoft.com/office/powerpoint/2010/main" val="1946661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467544" y="270863"/>
            <a:ext cx="8280920" cy="5601533"/>
          </a:xfrm>
          <a:prstGeom prst="rect">
            <a:avLst/>
          </a:prstGeom>
          <a:noFill/>
        </p:spPr>
        <p:txBody>
          <a:bodyPr wrap="square" rtlCol="0">
            <a:spAutoFit/>
          </a:bodyPr>
          <a:lstStyle/>
          <a:p>
            <a:r>
              <a:rPr lang="ru-RU" sz="2400" dirty="0" smtClean="0">
                <a:solidFill>
                  <a:srgbClr val="FFFF00"/>
                </a:solidFill>
              </a:rPr>
              <a:t>Използвана литература</a:t>
            </a:r>
          </a:p>
          <a:p>
            <a:endParaRPr lang="ru-RU" sz="2400" dirty="0">
              <a:solidFill>
                <a:srgbClr val="FFFF00"/>
              </a:solidFill>
            </a:endParaRPr>
          </a:p>
          <a:p>
            <a:r>
              <a:rPr lang="ru-RU" sz="2200" dirty="0">
                <a:solidFill>
                  <a:srgbClr val="FFC000"/>
                </a:solidFill>
              </a:rPr>
              <a:t>[1]. Закон за защитените територии,   ДВ бр. 77/18.09.2018.</a:t>
            </a:r>
          </a:p>
          <a:p>
            <a:r>
              <a:rPr lang="ru-RU" sz="2200" dirty="0">
                <a:solidFill>
                  <a:srgbClr val="FFC000"/>
                </a:solidFill>
              </a:rPr>
              <a:t>[2]. </a:t>
            </a:r>
            <a:r>
              <a:rPr lang="en-US" sz="2200" dirty="0">
                <a:solidFill>
                  <a:srgbClr val="FFC000"/>
                </a:solidFill>
              </a:rPr>
              <a:t>IUCN  </a:t>
            </a:r>
            <a:r>
              <a:rPr lang="en-US" sz="2200" dirty="0" err="1">
                <a:solidFill>
                  <a:srgbClr val="FFC000"/>
                </a:solidFill>
              </a:rPr>
              <a:t>Internationalal</a:t>
            </a:r>
            <a:r>
              <a:rPr lang="en-US" sz="2200" dirty="0">
                <a:solidFill>
                  <a:srgbClr val="FFC000"/>
                </a:solidFill>
              </a:rPr>
              <a:t>  Union for Conservation of Nature  - Council Directive 92/43/EEC of May 1992.</a:t>
            </a:r>
          </a:p>
          <a:p>
            <a:r>
              <a:rPr lang="en-US" sz="2200" dirty="0">
                <a:solidFill>
                  <a:srgbClr val="FFC000"/>
                </a:solidFill>
              </a:rPr>
              <a:t>[3]. Guidance  on  construction activities near protected areas an wildlife, August 2018.  </a:t>
            </a:r>
          </a:p>
          <a:p>
            <a:r>
              <a:rPr lang="en-US" sz="2200" dirty="0">
                <a:solidFill>
                  <a:srgbClr val="FFC000"/>
                </a:solidFill>
              </a:rPr>
              <a:t>[4]. </a:t>
            </a:r>
            <a:r>
              <a:rPr lang="en-US" sz="2200" dirty="0" err="1">
                <a:solidFill>
                  <a:srgbClr val="FFC000"/>
                </a:solidFill>
              </a:rPr>
              <a:t>Richtlinie</a:t>
            </a:r>
            <a:r>
              <a:rPr lang="en-US" sz="2200" dirty="0">
                <a:solidFill>
                  <a:srgbClr val="FFC000"/>
                </a:solidFill>
              </a:rPr>
              <a:t> 92/43/EWG   (Flora-Fauna-Habitat-</a:t>
            </a:r>
            <a:r>
              <a:rPr lang="en-US" sz="2200" dirty="0" err="1">
                <a:solidFill>
                  <a:srgbClr val="FFC000"/>
                </a:solidFill>
              </a:rPr>
              <a:t>Richtlinie</a:t>
            </a:r>
            <a:r>
              <a:rPr lang="en-US" sz="2200" dirty="0">
                <a:solidFill>
                  <a:srgbClr val="FFC000"/>
                </a:solidFill>
              </a:rPr>
              <a:t>) 1992 May. </a:t>
            </a:r>
          </a:p>
          <a:p>
            <a:r>
              <a:rPr lang="en-US" sz="2200" dirty="0">
                <a:solidFill>
                  <a:srgbClr val="FFC000"/>
                </a:solidFill>
              </a:rPr>
              <a:t>[5]. </a:t>
            </a:r>
            <a:r>
              <a:rPr lang="en-US" sz="2200" dirty="0" err="1">
                <a:solidFill>
                  <a:srgbClr val="FFC000"/>
                </a:solidFill>
              </a:rPr>
              <a:t>Leitfaden</a:t>
            </a:r>
            <a:r>
              <a:rPr lang="en-US" sz="2200" dirty="0">
                <a:solidFill>
                  <a:srgbClr val="FFC000"/>
                </a:solidFill>
              </a:rPr>
              <a:t> </a:t>
            </a:r>
            <a:r>
              <a:rPr lang="en-US" sz="2200" dirty="0" err="1">
                <a:solidFill>
                  <a:srgbClr val="FFC000"/>
                </a:solidFill>
              </a:rPr>
              <a:t>zur</a:t>
            </a:r>
            <a:r>
              <a:rPr lang="en-US" sz="2200" dirty="0">
                <a:solidFill>
                  <a:srgbClr val="FFC000"/>
                </a:solidFill>
              </a:rPr>
              <a:t> FFH – </a:t>
            </a:r>
            <a:r>
              <a:rPr lang="en-US" sz="2200" dirty="0" err="1">
                <a:solidFill>
                  <a:srgbClr val="FFC000"/>
                </a:solidFill>
              </a:rPr>
              <a:t>Vertraeglichkeitspruefung</a:t>
            </a:r>
            <a:r>
              <a:rPr lang="en-US" sz="2200" dirty="0">
                <a:solidFill>
                  <a:srgbClr val="FFC000"/>
                </a:solidFill>
              </a:rPr>
              <a:t> in </a:t>
            </a:r>
            <a:r>
              <a:rPr lang="en-US" sz="2200" dirty="0" err="1">
                <a:solidFill>
                  <a:srgbClr val="FFC000"/>
                </a:solidFill>
              </a:rPr>
              <a:t>Bundesstrassenbau</a:t>
            </a:r>
            <a:r>
              <a:rPr lang="en-US" sz="2200" dirty="0">
                <a:solidFill>
                  <a:srgbClr val="FFC000"/>
                </a:solidFill>
              </a:rPr>
              <a:t>. </a:t>
            </a:r>
            <a:r>
              <a:rPr lang="en-US" sz="2200" dirty="0" err="1">
                <a:solidFill>
                  <a:srgbClr val="FFC000"/>
                </a:solidFill>
              </a:rPr>
              <a:t>Ausgabe</a:t>
            </a:r>
            <a:r>
              <a:rPr lang="en-US" sz="2200" dirty="0">
                <a:solidFill>
                  <a:srgbClr val="FFC000"/>
                </a:solidFill>
              </a:rPr>
              <a:t> 2004.</a:t>
            </a:r>
          </a:p>
          <a:p>
            <a:r>
              <a:rPr lang="en-US" sz="2200" dirty="0">
                <a:solidFill>
                  <a:srgbClr val="FFC000"/>
                </a:solidFill>
              </a:rPr>
              <a:t>[6]. FFH – </a:t>
            </a:r>
            <a:r>
              <a:rPr lang="en-US" sz="2200" dirty="0" err="1">
                <a:solidFill>
                  <a:srgbClr val="FFC000"/>
                </a:solidFill>
              </a:rPr>
              <a:t>Vertreglichkeitspruefun</a:t>
            </a:r>
            <a:r>
              <a:rPr lang="en-US" sz="2200" dirty="0">
                <a:solidFill>
                  <a:srgbClr val="FFC000"/>
                </a:solidFill>
              </a:rPr>
              <a:t>  und </a:t>
            </a:r>
            <a:r>
              <a:rPr lang="en-US" sz="2200" dirty="0" err="1">
                <a:solidFill>
                  <a:srgbClr val="FFC000"/>
                </a:solidFill>
              </a:rPr>
              <a:t>Ausnahmeverfahren</a:t>
            </a:r>
            <a:r>
              <a:rPr lang="en-US" sz="2200" dirty="0">
                <a:solidFill>
                  <a:srgbClr val="FFC000"/>
                </a:solidFill>
              </a:rPr>
              <a:t>. August 2010.</a:t>
            </a:r>
          </a:p>
          <a:p>
            <a:r>
              <a:rPr lang="en-US" sz="2200" dirty="0">
                <a:solidFill>
                  <a:srgbClr val="FFC000"/>
                </a:solidFill>
              </a:rPr>
              <a:t>[7]. VDE 8.2.   </a:t>
            </a:r>
            <a:r>
              <a:rPr lang="en-US" sz="2200" dirty="0" err="1">
                <a:solidFill>
                  <a:srgbClr val="FFC000"/>
                </a:solidFill>
              </a:rPr>
              <a:t>Neubaustrecke</a:t>
            </a:r>
            <a:r>
              <a:rPr lang="en-US" sz="2200" dirty="0">
                <a:solidFill>
                  <a:srgbClr val="FFC000"/>
                </a:solidFill>
              </a:rPr>
              <a:t> Saale – </a:t>
            </a:r>
            <a:r>
              <a:rPr lang="en-US" sz="2200" dirty="0" err="1">
                <a:solidFill>
                  <a:srgbClr val="FFC000"/>
                </a:solidFill>
              </a:rPr>
              <a:t>Elster</a:t>
            </a:r>
            <a:r>
              <a:rPr lang="en-US" sz="2200" dirty="0">
                <a:solidFill>
                  <a:srgbClr val="FFC000"/>
                </a:solidFill>
              </a:rPr>
              <a:t> – </a:t>
            </a:r>
            <a:r>
              <a:rPr lang="en-US" sz="2200" dirty="0" err="1">
                <a:solidFill>
                  <a:srgbClr val="FFC000"/>
                </a:solidFill>
              </a:rPr>
              <a:t>Talbruecke</a:t>
            </a:r>
            <a:r>
              <a:rPr lang="en-US" sz="2200" dirty="0">
                <a:solidFill>
                  <a:srgbClr val="FFC000"/>
                </a:solidFill>
              </a:rPr>
              <a:t>. </a:t>
            </a:r>
            <a:r>
              <a:rPr lang="en-US" sz="2200" dirty="0" err="1">
                <a:solidFill>
                  <a:srgbClr val="FFC000"/>
                </a:solidFill>
              </a:rPr>
              <a:t>Bauen</a:t>
            </a:r>
            <a:r>
              <a:rPr lang="en-US" sz="2200" dirty="0">
                <a:solidFill>
                  <a:srgbClr val="FFC000"/>
                </a:solidFill>
              </a:rPr>
              <a:t> </a:t>
            </a:r>
            <a:r>
              <a:rPr lang="en-US" sz="2200" dirty="0" err="1">
                <a:solidFill>
                  <a:srgbClr val="FFC000"/>
                </a:solidFill>
              </a:rPr>
              <a:t>mit</a:t>
            </a:r>
            <a:r>
              <a:rPr lang="en-US" sz="2200" dirty="0">
                <a:solidFill>
                  <a:srgbClr val="FFC000"/>
                </a:solidFill>
              </a:rPr>
              <a:t> </a:t>
            </a:r>
            <a:r>
              <a:rPr lang="en-US" sz="2200" dirty="0" err="1">
                <a:solidFill>
                  <a:srgbClr val="FFC000"/>
                </a:solidFill>
              </a:rPr>
              <a:t>Naturschutz</a:t>
            </a:r>
            <a:r>
              <a:rPr lang="en-US" sz="2200" dirty="0">
                <a:solidFill>
                  <a:srgbClr val="FFC000"/>
                </a:solidFill>
              </a:rPr>
              <a:t>. 2018 </a:t>
            </a:r>
          </a:p>
          <a:p>
            <a:endParaRPr lang="ru-RU" sz="2400" dirty="0" smtClean="0">
              <a:solidFill>
                <a:srgbClr val="FFFF00"/>
              </a:solidFill>
            </a:endParaRPr>
          </a:p>
          <a:p>
            <a:endParaRPr lang="ru-RU" sz="2200" dirty="0" smtClean="0">
              <a:solidFill>
                <a:srgbClr val="FFC000"/>
              </a:solidFill>
            </a:endParaRPr>
          </a:p>
        </p:txBody>
      </p:sp>
    </p:spTree>
    <p:extLst>
      <p:ext uri="{BB962C8B-B14F-4D97-AF65-F5344CB8AC3E}">
        <p14:creationId xmlns:p14="http://schemas.microsoft.com/office/powerpoint/2010/main" val="57506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467544" y="548680"/>
            <a:ext cx="8352928" cy="6278642"/>
          </a:xfrm>
          <a:prstGeom prst="rect">
            <a:avLst/>
          </a:prstGeom>
          <a:noFill/>
        </p:spPr>
        <p:txBody>
          <a:bodyPr wrap="square" rtlCol="0">
            <a:spAutoFit/>
          </a:bodyPr>
          <a:lstStyle/>
          <a:p>
            <a:r>
              <a:rPr lang="bg-BG" sz="2400" dirty="0">
                <a:solidFill>
                  <a:srgbClr val="FFFF00"/>
                </a:solidFill>
              </a:rPr>
              <a:t>Защитените   територии  представляват  правно  обвързани  и  дългосрочно ефективни инструменти за опазване на природата. В тях се насърчава биоразнообразието  чрез поддържане и създаване на местообитания, защита на защитени видове, създаваане и опазване на дивата природа и на напасвани  към прфиродата потребвости на хората</a:t>
            </a:r>
            <a:r>
              <a:rPr lang="bg-BG" sz="2400" dirty="0" smtClean="0">
                <a:solidFill>
                  <a:srgbClr val="FFFF00"/>
                </a:solidFill>
              </a:rPr>
              <a:t>. </a:t>
            </a:r>
            <a:endParaRPr lang="bg-BG" sz="2400" dirty="0">
              <a:solidFill>
                <a:srgbClr val="FFFF00"/>
              </a:solidFill>
            </a:endParaRPr>
          </a:p>
          <a:p>
            <a:r>
              <a:rPr lang="ru-RU" sz="2400" dirty="0" smtClean="0">
                <a:solidFill>
                  <a:srgbClr val="FFFF00"/>
                </a:solidFill>
              </a:rPr>
              <a:t>Защитените територии в България (5,27 % от цялата площ  на страната) са групирани в шест категории [1], съответстващи на категориите  за защита, въведени от Световния съюз за защита на природата [2]:  резерват, национален парк,    природна забележителност,   поддържан резерват,   природен парк  и защитена местност. Това  са ясно дефинирани  географски пространства, които са признати и посветени на постигането на дългосрочно опазване на природата – със свързаните с нея екосистемни услуги и културни ценности. Управляват  се   чрез  правни  или  други  ефективни средства. </a:t>
            </a:r>
            <a:endParaRPr lang="bg-BG" sz="2400" dirty="0">
              <a:solidFill>
                <a:srgbClr val="FFFF00"/>
              </a:solidFill>
            </a:endParaRPr>
          </a:p>
          <a:p>
            <a:endParaRPr lang="bg-BG" dirty="0"/>
          </a:p>
        </p:txBody>
      </p:sp>
    </p:spTree>
    <p:extLst>
      <p:ext uri="{BB962C8B-B14F-4D97-AF65-F5344CB8AC3E}">
        <p14:creationId xmlns:p14="http://schemas.microsoft.com/office/powerpoint/2010/main" val="1259294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467544" y="548680"/>
            <a:ext cx="8352928" cy="5632311"/>
          </a:xfrm>
          <a:prstGeom prst="rect">
            <a:avLst/>
          </a:prstGeom>
          <a:noFill/>
        </p:spPr>
        <p:txBody>
          <a:bodyPr wrap="square" rtlCol="0">
            <a:spAutoFit/>
          </a:bodyPr>
          <a:lstStyle/>
          <a:p>
            <a:pPr algn="ctr"/>
            <a:r>
              <a:rPr lang="ru-RU" sz="2400" dirty="0" smtClean="0">
                <a:solidFill>
                  <a:srgbClr val="FFFF00"/>
                </a:solidFill>
              </a:rPr>
              <a:t>Резервати FFH и „Натура 2000“</a:t>
            </a:r>
          </a:p>
          <a:p>
            <a:pPr algn="ctr"/>
            <a:endParaRPr lang="ru-RU" sz="2400" dirty="0" smtClean="0">
              <a:solidFill>
                <a:srgbClr val="FFFF00"/>
              </a:solidFill>
            </a:endParaRPr>
          </a:p>
          <a:p>
            <a:r>
              <a:rPr lang="ru-RU" sz="2400" dirty="0" smtClean="0">
                <a:solidFill>
                  <a:srgbClr val="FFFF00"/>
                </a:solidFill>
              </a:rPr>
              <a:t>На растителния и животинския свят е посветена  Директивата на Европейския съюз  за  специални защитени зони FFH – (Fauna-Flora-Habitat) [3]. Това са зони,  в които има  естествени и полуестествени  местообитания на европейски защитени растителни и животински видове с най-висока степен на защита. Всички FFH –зони,   FFH- видове и     FFH – запазени местообитания на птици са обединени в мрежата „Натура 2000“.</a:t>
            </a:r>
          </a:p>
          <a:p>
            <a:endParaRPr lang="ru-RU" sz="2400" dirty="0">
              <a:solidFill>
                <a:srgbClr val="FFFF00"/>
              </a:solidFill>
            </a:endParaRPr>
          </a:p>
          <a:p>
            <a:r>
              <a:rPr lang="bg-BG" sz="2400" dirty="0">
                <a:solidFill>
                  <a:srgbClr val="FFFF00"/>
                </a:solidFill>
              </a:rPr>
              <a:t>Дефинирането на отличителните белези на защитените територии и на забраните в тях е описано в </a:t>
            </a:r>
            <a:r>
              <a:rPr lang="bg-BG" sz="2400" dirty="0" smtClean="0">
                <a:solidFill>
                  <a:srgbClr val="FFFF00"/>
                </a:solidFill>
              </a:rPr>
              <a:t>публикация [1] към Доклада.</a:t>
            </a:r>
            <a:endParaRPr lang="bg-BG" sz="2400" dirty="0">
              <a:solidFill>
                <a:srgbClr val="FFFF00"/>
              </a:solidFill>
            </a:endParaRPr>
          </a:p>
          <a:p>
            <a:endParaRPr lang="ru-RU" sz="2400" dirty="0">
              <a:solidFill>
                <a:srgbClr val="FFFF00"/>
              </a:solidFill>
            </a:endParaRPr>
          </a:p>
        </p:txBody>
      </p:sp>
    </p:spTree>
    <p:extLst>
      <p:ext uri="{BB962C8B-B14F-4D97-AF65-F5344CB8AC3E}">
        <p14:creationId xmlns:p14="http://schemas.microsoft.com/office/powerpoint/2010/main" val="1506082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467544" y="548680"/>
            <a:ext cx="8352928" cy="6247864"/>
          </a:xfrm>
          <a:prstGeom prst="rect">
            <a:avLst/>
          </a:prstGeom>
          <a:noFill/>
        </p:spPr>
        <p:txBody>
          <a:bodyPr wrap="square" rtlCol="0">
            <a:spAutoFit/>
          </a:bodyPr>
          <a:lstStyle/>
          <a:p>
            <a:r>
              <a:rPr lang="ru-RU" sz="2400" dirty="0" smtClean="0">
                <a:solidFill>
                  <a:srgbClr val="FFFF00"/>
                </a:solidFill>
              </a:rPr>
              <a:t>Резерватите са: </a:t>
            </a:r>
            <a:r>
              <a:rPr lang="ru-RU" sz="1600" dirty="0" smtClean="0">
                <a:solidFill>
                  <a:srgbClr val="FF0000"/>
                </a:solidFill>
              </a:rPr>
              <a:t>естествени екосистеми със забележителни диви растителни и животински видове и местообитанията им. В тях са забранени всякакви дейности, вкл. и движение на хора, освен по специално маркирани пътеки.</a:t>
            </a:r>
          </a:p>
          <a:p>
            <a:r>
              <a:rPr lang="ru-RU" sz="2400" dirty="0" smtClean="0">
                <a:solidFill>
                  <a:srgbClr val="FFFF00"/>
                </a:solidFill>
              </a:rPr>
              <a:t>Националните паркове са:  </a:t>
            </a:r>
            <a:r>
              <a:rPr lang="ru-RU" sz="1600" dirty="0">
                <a:solidFill>
                  <a:srgbClr val="FF0000"/>
                </a:solidFill>
              </a:rPr>
              <a:t>естествени екосистеми с голямо разнообразие на растителни и животински  видове и местообитанията им, </a:t>
            </a:r>
            <a:r>
              <a:rPr lang="ru-RU" sz="1600" dirty="0" smtClean="0">
                <a:solidFill>
                  <a:srgbClr val="FF0000"/>
                </a:solidFill>
              </a:rPr>
              <a:t>забележителни </a:t>
            </a:r>
            <a:r>
              <a:rPr lang="ru-RU" sz="1600" dirty="0">
                <a:solidFill>
                  <a:srgbClr val="FF0000"/>
                </a:solidFill>
              </a:rPr>
              <a:t>ландшафти </a:t>
            </a:r>
            <a:r>
              <a:rPr lang="ru-RU" sz="1600" dirty="0" smtClean="0">
                <a:solidFill>
                  <a:srgbClr val="FF0000"/>
                </a:solidFill>
              </a:rPr>
              <a:t>извън </a:t>
            </a:r>
            <a:r>
              <a:rPr lang="ru-RU" sz="1600" dirty="0">
                <a:solidFill>
                  <a:srgbClr val="FF0000"/>
                </a:solidFill>
              </a:rPr>
              <a:t>населените </a:t>
            </a:r>
            <a:r>
              <a:rPr lang="ru-RU" sz="1600" dirty="0" smtClean="0">
                <a:solidFill>
                  <a:srgbClr val="FF0000"/>
                </a:solidFill>
              </a:rPr>
              <a:t>места. </a:t>
            </a:r>
            <a:r>
              <a:rPr lang="ru-RU" sz="1600" dirty="0">
                <a:solidFill>
                  <a:srgbClr val="FF0000"/>
                </a:solidFill>
              </a:rPr>
              <a:t>В тези паркове е забранено ново строителство, с изключение на туристически хижи, водохващания за питейни нужди, подземни комуникации, ремонти на съществуващи сгради, пътища, съоръжения, както и дейности, обявени в плана за управление на парка.</a:t>
            </a:r>
          </a:p>
          <a:p>
            <a:r>
              <a:rPr lang="ru-RU" sz="2400" dirty="0" smtClean="0">
                <a:solidFill>
                  <a:srgbClr val="FFFF00"/>
                </a:solidFill>
              </a:rPr>
              <a:t>Природните забележителности са: </a:t>
            </a:r>
            <a:r>
              <a:rPr lang="ru-RU" sz="1600" dirty="0">
                <a:solidFill>
                  <a:srgbClr val="FF0000"/>
                </a:solidFill>
              </a:rPr>
              <a:t>характерни и забележителни обекти на неживата  природа, намиращи се извън населените места. В тях са забранени дейности, които могат да нарушат естественото им състояние или естетическа стойност, с изключение нс мерки за опазване, укрепване и </a:t>
            </a:r>
            <a:r>
              <a:rPr lang="ru-RU" sz="1600" dirty="0" smtClean="0">
                <a:solidFill>
                  <a:srgbClr val="FF0000"/>
                </a:solidFill>
              </a:rPr>
              <a:t>възстановяване.</a:t>
            </a:r>
            <a:endParaRPr lang="ru-RU" sz="1600" dirty="0">
              <a:solidFill>
                <a:srgbClr val="FF0000"/>
              </a:solidFill>
            </a:endParaRPr>
          </a:p>
          <a:p>
            <a:r>
              <a:rPr lang="ru-RU" sz="2400" dirty="0" smtClean="0">
                <a:solidFill>
                  <a:srgbClr val="FFFF00"/>
                </a:solidFill>
              </a:rPr>
              <a:t>Поддържащи резервати са: </a:t>
            </a:r>
            <a:r>
              <a:rPr lang="ru-RU" sz="1600" dirty="0">
                <a:solidFill>
                  <a:srgbClr val="FF0000"/>
                </a:solidFill>
              </a:rPr>
              <a:t>екосистеми с редки и/или застрашени диви растителни и животински видове и местонахожденията им, в  които са забранени всякакви дейности, с изключение на поддържащи, регулиращи и възстановителни мерки по плана за управление на резервата</a:t>
            </a:r>
            <a:r>
              <a:rPr lang="ru-RU" sz="1600" dirty="0" smtClean="0">
                <a:solidFill>
                  <a:srgbClr val="FF0000"/>
                </a:solidFill>
              </a:rPr>
              <a:t>. </a:t>
            </a:r>
            <a:endParaRPr lang="ru-RU" sz="1600" dirty="0">
              <a:solidFill>
                <a:srgbClr val="FF0000"/>
              </a:solidFill>
            </a:endParaRPr>
          </a:p>
          <a:p>
            <a:r>
              <a:rPr lang="ru-RU" sz="2400" dirty="0">
                <a:solidFill>
                  <a:srgbClr val="FFFF00"/>
                </a:solidFill>
              </a:rPr>
              <a:t>Природни паркове </a:t>
            </a:r>
            <a:r>
              <a:rPr lang="ru-RU" sz="2400" dirty="0" smtClean="0">
                <a:solidFill>
                  <a:srgbClr val="FFFF00"/>
                </a:solidFill>
              </a:rPr>
              <a:t>са: </a:t>
            </a:r>
            <a:r>
              <a:rPr lang="ru-RU" sz="1600" dirty="0">
                <a:solidFill>
                  <a:srgbClr val="FF0000"/>
                </a:solidFill>
              </a:rPr>
              <a:t>екосистеми с многообразие на растителни и животински видове и техни местообитания, с характерни ландшафти и обекти на неживата природа, включителни в населени места. В тези паркове са забранени дейности и строителство, които не са разрешени в  заповедта и плана за управление на парка.</a:t>
            </a:r>
          </a:p>
          <a:p>
            <a:endParaRPr lang="ru-RU" sz="2400" dirty="0">
              <a:solidFill>
                <a:srgbClr val="FFFF00"/>
              </a:solidFill>
            </a:endParaRPr>
          </a:p>
        </p:txBody>
      </p:sp>
    </p:spTree>
    <p:extLst>
      <p:ext uri="{BB962C8B-B14F-4D97-AF65-F5344CB8AC3E}">
        <p14:creationId xmlns:p14="http://schemas.microsoft.com/office/powerpoint/2010/main" val="2514869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467544" y="548680"/>
            <a:ext cx="8352928" cy="2554545"/>
          </a:xfrm>
          <a:prstGeom prst="rect">
            <a:avLst/>
          </a:prstGeom>
          <a:noFill/>
        </p:spPr>
        <p:txBody>
          <a:bodyPr wrap="square" rtlCol="0">
            <a:spAutoFit/>
          </a:bodyPr>
          <a:lstStyle/>
          <a:p>
            <a:r>
              <a:rPr lang="ru-RU" sz="2400" dirty="0" smtClean="0">
                <a:solidFill>
                  <a:srgbClr val="FFFF00"/>
                </a:solidFill>
              </a:rPr>
              <a:t>Защитени местности са: </a:t>
            </a:r>
            <a:r>
              <a:rPr lang="ru-RU" sz="1600" dirty="0">
                <a:solidFill>
                  <a:srgbClr val="FF0000"/>
                </a:solidFill>
              </a:rPr>
              <a:t>територии с характерни и забележителни ландшафти, с местообитания на редки и защитени видове, при хармонично съжителство на човека и природата. В тях са забранени само дейности, противоречащи на изискванията за опазване на защитените обекти</a:t>
            </a:r>
            <a:r>
              <a:rPr lang="ru-RU" sz="1600" dirty="0" smtClean="0">
                <a:solidFill>
                  <a:srgbClr val="FF0000"/>
                </a:solidFill>
              </a:rPr>
              <a:t>.</a:t>
            </a:r>
          </a:p>
          <a:p>
            <a:endParaRPr lang="ru-RU" sz="1600" dirty="0">
              <a:solidFill>
                <a:srgbClr val="FF0000"/>
              </a:solidFill>
            </a:endParaRPr>
          </a:p>
          <a:p>
            <a:r>
              <a:rPr lang="bg-BG" sz="2400" u="sng" dirty="0">
                <a:solidFill>
                  <a:srgbClr val="FFFF00"/>
                </a:solidFill>
              </a:rPr>
              <a:t>Строителство във всички  защитени територии в България, с някои изключения, отнасящи се  само за </a:t>
            </a:r>
            <a:r>
              <a:rPr lang="bg-BG" sz="2400" i="1" u="sng" dirty="0">
                <a:solidFill>
                  <a:srgbClr val="FFFF00"/>
                </a:solidFill>
              </a:rPr>
              <a:t>защитените местности</a:t>
            </a:r>
            <a:r>
              <a:rPr lang="bg-BG" sz="2400" u="sng" dirty="0">
                <a:solidFill>
                  <a:srgbClr val="FFFF00"/>
                </a:solidFill>
              </a:rPr>
              <a:t>, </a:t>
            </a:r>
            <a:r>
              <a:rPr lang="bg-BG" sz="2400" u="sng" dirty="0" smtClean="0">
                <a:solidFill>
                  <a:srgbClr val="FFFF00"/>
                </a:solidFill>
              </a:rPr>
              <a:t>не </a:t>
            </a:r>
            <a:r>
              <a:rPr lang="bg-BG" sz="2400" u="sng" dirty="0">
                <a:solidFill>
                  <a:srgbClr val="FFFF00"/>
                </a:solidFill>
              </a:rPr>
              <a:t>се допуска ( чл.13,ал.(1) и чл. 64 на [1])</a:t>
            </a:r>
            <a:r>
              <a:rPr lang="bg-BG" sz="2400" dirty="0">
                <a:solidFill>
                  <a:srgbClr val="FFFF00"/>
                </a:solidFill>
              </a:rPr>
              <a:t>. </a:t>
            </a:r>
            <a:endParaRPr lang="ru-RU" sz="2400" dirty="0">
              <a:solidFill>
                <a:srgbClr val="FFFF00"/>
              </a:solidFill>
            </a:endParaRPr>
          </a:p>
        </p:txBody>
      </p:sp>
    </p:spTree>
    <p:extLst>
      <p:ext uri="{BB962C8B-B14F-4D97-AF65-F5344CB8AC3E}">
        <p14:creationId xmlns:p14="http://schemas.microsoft.com/office/powerpoint/2010/main" val="321965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683568" y="476672"/>
            <a:ext cx="7848872" cy="5909310"/>
          </a:xfrm>
          <a:prstGeom prst="rect">
            <a:avLst/>
          </a:prstGeom>
          <a:noFill/>
        </p:spPr>
        <p:txBody>
          <a:bodyPr wrap="square" rtlCol="0">
            <a:spAutoFit/>
          </a:bodyPr>
          <a:lstStyle/>
          <a:p>
            <a:r>
              <a:rPr lang="ru-RU" sz="2400" dirty="0">
                <a:solidFill>
                  <a:srgbClr val="FFFF00"/>
                </a:solidFill>
              </a:rPr>
              <a:t>Строителство в близост до защитени зони в  Англия</a:t>
            </a:r>
          </a:p>
          <a:p>
            <a:endParaRPr lang="ru-RU" sz="2400" dirty="0" smtClean="0">
              <a:solidFill>
                <a:srgbClr val="FFFF00"/>
              </a:solidFill>
            </a:endParaRPr>
          </a:p>
          <a:p>
            <a:pPr algn="just"/>
            <a:r>
              <a:rPr lang="ru-RU" sz="2200" dirty="0" smtClean="0">
                <a:solidFill>
                  <a:srgbClr val="FFC000"/>
                </a:solidFill>
              </a:rPr>
              <a:t>В </a:t>
            </a:r>
            <a:r>
              <a:rPr lang="ru-RU" sz="2200" dirty="0">
                <a:solidFill>
                  <a:srgbClr val="FFC000"/>
                </a:solidFill>
              </a:rPr>
              <a:t>Англия  има </a:t>
            </a:r>
            <a:r>
              <a:rPr lang="ru-RU" sz="2200" dirty="0" smtClean="0">
                <a:solidFill>
                  <a:srgbClr val="FFC000"/>
                </a:solidFill>
              </a:rPr>
              <a:t>специално </a:t>
            </a:r>
            <a:r>
              <a:rPr lang="ru-RU" sz="2200" dirty="0">
                <a:solidFill>
                  <a:srgbClr val="FFC000"/>
                </a:solidFill>
              </a:rPr>
              <a:t>Ръководство [3]  за строителство в близост до защитени </a:t>
            </a:r>
            <a:r>
              <a:rPr lang="ru-RU" sz="2200" dirty="0" smtClean="0">
                <a:solidFill>
                  <a:srgbClr val="FFC000"/>
                </a:solidFill>
              </a:rPr>
              <a:t>зони. То съдържа информация как </a:t>
            </a:r>
            <a:r>
              <a:rPr lang="ru-RU" sz="2200" dirty="0">
                <a:solidFill>
                  <a:srgbClr val="FFC000"/>
                </a:solidFill>
              </a:rPr>
              <a:t>да се избегне увреждането на защитените териториии,  на растителните и животински  видове по време на проектирането и на строителните дейности. Разработчикът е отговорен за това, дали е вероятно при реализирането на разработката му да се засегне защитена зона или обект. Органът, отговорен за планирането, не може да даде разрешение за </a:t>
            </a:r>
            <a:r>
              <a:rPr lang="ru-RU" sz="2200" dirty="0" smtClean="0">
                <a:solidFill>
                  <a:srgbClr val="FFC000"/>
                </a:solidFill>
              </a:rPr>
              <a:t>строеж, </a:t>
            </a:r>
            <a:r>
              <a:rPr lang="ru-RU" sz="2200" dirty="0">
                <a:solidFill>
                  <a:srgbClr val="FFC000"/>
                </a:solidFill>
              </a:rPr>
              <a:t>ако строежът може да нанесе вреди. Проектантите на тези обекти са отговорни за това, дали и как реализацията на проектите им ще засегне защитените зони. Ако един участник </a:t>
            </a:r>
            <a:r>
              <a:rPr lang="ru-RU" sz="2200" dirty="0" smtClean="0">
                <a:solidFill>
                  <a:srgbClr val="FFC000"/>
                </a:solidFill>
              </a:rPr>
              <a:t>в </a:t>
            </a:r>
            <a:r>
              <a:rPr lang="ru-RU" sz="2200" dirty="0">
                <a:solidFill>
                  <a:srgbClr val="FFC000"/>
                </a:solidFill>
              </a:rPr>
              <a:t>инвестиционния  процес бъде признат за виновен за увреждане на защитени зони, растителни и животински видове, той може да получи неограничена! глоба и затвор до 6 месеца. Разработчикът нарушава закона, ако с проекта си:</a:t>
            </a:r>
          </a:p>
        </p:txBody>
      </p:sp>
    </p:spTree>
    <p:extLst>
      <p:ext uri="{BB962C8B-B14F-4D97-AF65-F5344CB8AC3E}">
        <p14:creationId xmlns:p14="http://schemas.microsoft.com/office/powerpoint/2010/main" val="2531812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683568" y="476672"/>
            <a:ext cx="7848872" cy="5909310"/>
          </a:xfrm>
          <a:prstGeom prst="rect">
            <a:avLst/>
          </a:prstGeom>
          <a:noFill/>
        </p:spPr>
        <p:txBody>
          <a:bodyPr wrap="square" rtlCol="0">
            <a:spAutoFit/>
          </a:bodyPr>
          <a:lstStyle/>
          <a:p>
            <a:r>
              <a:rPr lang="ru-RU" sz="2400" dirty="0">
                <a:solidFill>
                  <a:srgbClr val="FFFF00"/>
                </a:solidFill>
              </a:rPr>
              <a:t>Строителство в близост до защитени зони в  Англия</a:t>
            </a:r>
          </a:p>
          <a:p>
            <a:endParaRPr lang="ru-RU" sz="2400" dirty="0" smtClean="0">
              <a:solidFill>
                <a:srgbClr val="FFFF00"/>
              </a:solidFill>
            </a:endParaRPr>
          </a:p>
          <a:p>
            <a:pPr algn="just"/>
            <a:r>
              <a:rPr lang="ru-RU" sz="2200" dirty="0" smtClean="0">
                <a:solidFill>
                  <a:srgbClr val="FFC000"/>
                </a:solidFill>
              </a:rPr>
              <a:t>Разработчикът нарушава закона, ако с проекта си:</a:t>
            </a:r>
          </a:p>
          <a:p>
            <a:pPr algn="just"/>
            <a:r>
              <a:rPr lang="ru-RU" sz="2200" dirty="0" smtClean="0">
                <a:solidFill>
                  <a:srgbClr val="FFC000"/>
                </a:solidFill>
              </a:rPr>
              <a:t>-	допринася за залавяне,  убиване,  смущаване или нанасяне  на вреди на европейски защитени видове (като цел или като не положи достатъчно грижи), или</a:t>
            </a:r>
          </a:p>
          <a:p>
            <a:pPr algn="just"/>
            <a:r>
              <a:rPr lang="ru-RU" sz="2200" dirty="0" smtClean="0">
                <a:solidFill>
                  <a:srgbClr val="FFC000"/>
                </a:solidFill>
              </a:rPr>
              <a:t>-	уврежда или унищожава място за развъждане или почивка (дори случайно), или</a:t>
            </a:r>
          </a:p>
          <a:p>
            <a:pPr algn="just"/>
            <a:r>
              <a:rPr lang="ru-RU" sz="2200" dirty="0" smtClean="0">
                <a:solidFill>
                  <a:srgbClr val="FFC000"/>
                </a:solidFill>
              </a:rPr>
              <a:t>-	пречи на достъпа до местата им за почивка или подслон (нарочно или като не полага достатъчно грижи).</a:t>
            </a:r>
          </a:p>
          <a:p>
            <a:pPr algn="just"/>
            <a:r>
              <a:rPr lang="ru-RU" sz="2200" u="sng" dirty="0" smtClean="0">
                <a:solidFill>
                  <a:srgbClr val="92D050"/>
                </a:solidFill>
              </a:rPr>
              <a:t>В изключителни случаи избягването на вреда не е възможно. В тези случаи Законът в Англия позволява действия, които обикновено са незаконни и се наричат „случайна защита  на резултата“,  но трябва да се докаже, че са покрити всички мерки за защита и са използвани най-добрите практики при планирането и изпълнението на работите, включително със създаване на нови местообитания</a:t>
            </a:r>
            <a:r>
              <a:rPr lang="ru-RU" sz="2200" dirty="0" smtClean="0">
                <a:solidFill>
                  <a:srgbClr val="92D050"/>
                </a:solidFill>
              </a:rPr>
              <a:t>.</a:t>
            </a:r>
            <a:endParaRPr lang="ru-RU" sz="2200" dirty="0">
              <a:solidFill>
                <a:srgbClr val="92D050"/>
              </a:solidFill>
            </a:endParaRPr>
          </a:p>
        </p:txBody>
      </p:sp>
    </p:spTree>
    <p:extLst>
      <p:ext uri="{BB962C8B-B14F-4D97-AF65-F5344CB8AC3E}">
        <p14:creationId xmlns:p14="http://schemas.microsoft.com/office/powerpoint/2010/main" val="1640354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683568" y="476672"/>
            <a:ext cx="7848872" cy="3508653"/>
          </a:xfrm>
          <a:prstGeom prst="rect">
            <a:avLst/>
          </a:prstGeom>
          <a:noFill/>
        </p:spPr>
        <p:txBody>
          <a:bodyPr wrap="square" rtlCol="0">
            <a:spAutoFit/>
          </a:bodyPr>
          <a:lstStyle/>
          <a:p>
            <a:r>
              <a:rPr lang="ru-RU" sz="2400" dirty="0">
                <a:solidFill>
                  <a:srgbClr val="FFFF00"/>
                </a:solidFill>
              </a:rPr>
              <a:t>Строителство в близост до защитени зони в  </a:t>
            </a:r>
            <a:r>
              <a:rPr lang="ru-RU" sz="2400" dirty="0" smtClean="0">
                <a:solidFill>
                  <a:srgbClr val="FFFF00"/>
                </a:solidFill>
              </a:rPr>
              <a:t>Англия</a:t>
            </a:r>
          </a:p>
          <a:p>
            <a:pPr algn="just"/>
            <a:endParaRPr lang="ru-RU" sz="2200" dirty="0" smtClean="0">
              <a:solidFill>
                <a:srgbClr val="FFC000"/>
              </a:solidFill>
            </a:endParaRPr>
          </a:p>
          <a:p>
            <a:pPr algn="just"/>
            <a:r>
              <a:rPr lang="ru-RU" sz="2200" dirty="0" smtClean="0">
                <a:solidFill>
                  <a:srgbClr val="FFC000"/>
                </a:solidFill>
              </a:rPr>
              <a:t>По непреодолими причини  и в изключителни случаи, вкл. и такива от социално или стопанско естество, в които преобладава общия интерес, е възможно един проект, въпреки значителното увреждане на хабитатните ценности, да  стане допустим,  съответно да се разреши загуба на екземпляри от един запазен в хабитата вид,  на базата на издаден лиценз за смекчаване (mitigation licence). Тези лицензи са безплатни и се издават много бързо - за до 30 работни дни!</a:t>
            </a:r>
          </a:p>
        </p:txBody>
      </p:sp>
    </p:spTree>
    <p:extLst>
      <p:ext uri="{BB962C8B-B14F-4D97-AF65-F5344CB8AC3E}">
        <p14:creationId xmlns:p14="http://schemas.microsoft.com/office/powerpoint/2010/main" val="1885324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683568" y="476672"/>
            <a:ext cx="7848872" cy="5878532"/>
          </a:xfrm>
          <a:prstGeom prst="rect">
            <a:avLst/>
          </a:prstGeom>
          <a:noFill/>
        </p:spPr>
        <p:txBody>
          <a:bodyPr wrap="square" rtlCol="0">
            <a:spAutoFit/>
          </a:bodyPr>
          <a:lstStyle/>
          <a:p>
            <a:r>
              <a:rPr lang="ru-RU" sz="2400" dirty="0" smtClean="0">
                <a:solidFill>
                  <a:srgbClr val="FFFF00"/>
                </a:solidFill>
              </a:rPr>
              <a:t>Строителство на пътни магистрали в FFH  в Германия </a:t>
            </a:r>
          </a:p>
          <a:p>
            <a:pPr algn="just"/>
            <a:endParaRPr lang="ru-RU" sz="2200" dirty="0" smtClean="0">
              <a:solidFill>
                <a:srgbClr val="FFC000"/>
              </a:solidFill>
            </a:endParaRPr>
          </a:p>
          <a:p>
            <a:pPr algn="just"/>
            <a:r>
              <a:rPr lang="ru-RU" sz="2200" dirty="0" smtClean="0">
                <a:solidFill>
                  <a:srgbClr val="FFC000"/>
                </a:solidFill>
              </a:rPr>
              <a:t>В Германия  още през 2004 година са публикувани „Насоки за проверка на допустимостта на FFH във федералното строителство на пътни магистрали,“ [5] както и „Доклад към Насоки за проверка на допустимостта на FFH във федералното строителство на пътни магистрали“[6]. Общата технологична схема, по която се правят тeзи проверки,  е показана на фиг. 1. Предварителната проверка на FFH включва три фази със специфични въпроси, чиито отговори изискват особено документиране. Във фаза 1 се проследява въпроса,  дали има факти, които правят необходима предварителната  проверка. Ако на този въпрос се отговори отрицателно, замисълът от FFH-гледна точка e допустим. Друго виждане за проверка на допустимостта в този случай не е нужно. Ако обаче има обратни факти, провеждането в една втора фаза на FFH  - проверка на допустимостта  -  става централен елемент.  </a:t>
            </a:r>
          </a:p>
        </p:txBody>
      </p:sp>
    </p:spTree>
    <p:extLst>
      <p:ext uri="{BB962C8B-B14F-4D97-AF65-F5344CB8AC3E}">
        <p14:creationId xmlns:p14="http://schemas.microsoft.com/office/powerpoint/2010/main" val="2955371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2183</Words>
  <Application>Microsoft Office PowerPoint</Application>
  <PresentationFormat>On-screen Show (4:3)</PresentationFormat>
  <Paragraphs>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Iakimov</cp:lastModifiedBy>
  <cp:revision>13</cp:revision>
  <dcterms:created xsi:type="dcterms:W3CDTF">2019-11-26T06:26:35Z</dcterms:created>
  <dcterms:modified xsi:type="dcterms:W3CDTF">2019-11-26T11:53:41Z</dcterms:modified>
</cp:coreProperties>
</file>