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8"/>
  </p:notesMasterIdLst>
  <p:sldIdLst>
    <p:sldId id="256" r:id="rId2"/>
    <p:sldId id="258" r:id="rId3"/>
    <p:sldId id="282" r:id="rId4"/>
    <p:sldId id="263" r:id="rId5"/>
    <p:sldId id="261" r:id="rId6"/>
    <p:sldId id="309" r:id="rId7"/>
    <p:sldId id="310" r:id="rId8"/>
    <p:sldId id="269" r:id="rId9"/>
    <p:sldId id="308" r:id="rId10"/>
    <p:sldId id="288" r:id="rId11"/>
    <p:sldId id="311" r:id="rId12"/>
    <p:sldId id="312" r:id="rId13"/>
    <p:sldId id="313" r:id="rId14"/>
    <p:sldId id="314" r:id="rId15"/>
    <p:sldId id="316" r:id="rId16"/>
    <p:sldId id="307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9" autoAdjust="0"/>
    <p:restoredTop sz="94622" autoAdjust="0"/>
  </p:normalViewPr>
  <p:slideViewPr>
    <p:cSldViewPr>
      <p:cViewPr varScale="1">
        <p:scale>
          <a:sx n="70" d="100"/>
          <a:sy n="70" d="100"/>
        </p:scale>
        <p:origin x="-16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B45DF-FBD2-4003-9AF4-3C26BDF4BDC4}" type="datetimeFigureOut">
              <a:rPr lang="bg-BG" smtClean="0"/>
              <a:t>09.05.2019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14745-3DAC-4915-B26A-CDCEAA513D8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569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423F72-BB94-451C-9AFC-2D000645B62E}" type="datetimeFigureOut">
              <a:rPr lang="bg-BG" smtClean="0"/>
              <a:t>09.05.2019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2D24F3-AC2C-4F9D-97B7-046776735E7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23F72-BB94-451C-9AFC-2D000645B62E}" type="datetimeFigureOut">
              <a:rPr lang="bg-BG" smtClean="0"/>
              <a:t>09.05.2019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2D24F3-AC2C-4F9D-97B7-046776735E7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23F72-BB94-451C-9AFC-2D000645B62E}" type="datetimeFigureOut">
              <a:rPr lang="bg-BG" smtClean="0"/>
              <a:t>09.05.2019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2D24F3-AC2C-4F9D-97B7-046776735E7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23F72-BB94-451C-9AFC-2D000645B62E}" type="datetimeFigureOut">
              <a:rPr lang="bg-BG" smtClean="0"/>
              <a:t>09.05.2019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2D24F3-AC2C-4F9D-97B7-046776735E71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23F72-BB94-451C-9AFC-2D000645B62E}" type="datetimeFigureOut">
              <a:rPr lang="bg-BG" smtClean="0"/>
              <a:t>09.05.2019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2D24F3-AC2C-4F9D-97B7-046776735E71}" type="slidenum">
              <a:rPr lang="bg-BG" smtClean="0"/>
              <a:t>‹#›</a:t>
            </a:fld>
            <a:endParaRPr lang="bg-BG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23F72-BB94-451C-9AFC-2D000645B62E}" type="datetimeFigureOut">
              <a:rPr lang="bg-BG" smtClean="0"/>
              <a:t>09.05.2019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2D24F3-AC2C-4F9D-97B7-046776735E71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23F72-BB94-451C-9AFC-2D000645B62E}" type="datetimeFigureOut">
              <a:rPr lang="bg-BG" smtClean="0"/>
              <a:t>09.05.2019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2D24F3-AC2C-4F9D-97B7-046776735E71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23F72-BB94-451C-9AFC-2D000645B62E}" type="datetimeFigureOut">
              <a:rPr lang="bg-BG" smtClean="0"/>
              <a:t>09.05.2019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2D24F3-AC2C-4F9D-97B7-046776735E71}" type="slidenum">
              <a:rPr lang="bg-BG" smtClean="0"/>
              <a:t>‹#›</a:t>
            </a:fld>
            <a:endParaRPr lang="bg-BG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23F72-BB94-451C-9AFC-2D000645B62E}" type="datetimeFigureOut">
              <a:rPr lang="bg-BG" smtClean="0"/>
              <a:t>09.05.2019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2D24F3-AC2C-4F9D-97B7-046776735E7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7423F72-BB94-451C-9AFC-2D000645B62E}" type="datetimeFigureOut">
              <a:rPr lang="bg-BG" smtClean="0"/>
              <a:t>09.05.2019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2D24F3-AC2C-4F9D-97B7-046776735E71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423F72-BB94-451C-9AFC-2D000645B62E}" type="datetimeFigureOut">
              <a:rPr lang="bg-BG" smtClean="0"/>
              <a:t>09.05.2019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2D24F3-AC2C-4F9D-97B7-046776735E71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423F72-BB94-451C-9AFC-2D000645B62E}" type="datetimeFigureOut">
              <a:rPr lang="bg-BG" smtClean="0"/>
              <a:t>09.05.2019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82D24F3-AC2C-4F9D-97B7-046776735E71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204864"/>
            <a:ext cx="7344816" cy="1507233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ИЗИСКВАНИЯ ПРИ ПРОЕКТИРАНЕ И СТРОИТЕЛСТВО НА ШУМОЗАЩИТНИ СЪОРЪЖЕНИЯ. СРАВНЕНИЕ МЕЖДУ ПРАКТИКИТЕ В Р. БЪЛГАРИЯ И ДРУГИ СТРАНИ В ЕВРОПА</a:t>
            </a:r>
            <a:endParaRPr lang="bg-BG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6237312"/>
            <a:ext cx="405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инж. Теодора Славчева - Семерджиева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57300" y="404664"/>
            <a:ext cx="6629400" cy="933637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МЛАДЕЖКИ ФОРУМ</a:t>
            </a:r>
          </a:p>
          <a:p>
            <a:pPr algn="ctr"/>
            <a:r>
              <a:rPr lang="bg-BG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09.05.2019г.</a:t>
            </a:r>
          </a:p>
        </p:txBody>
      </p:sp>
    </p:spTree>
    <p:extLst>
      <p:ext uri="{BB962C8B-B14F-4D97-AF65-F5344CB8AC3E}">
        <p14:creationId xmlns:p14="http://schemas.microsoft.com/office/powerpoint/2010/main" val="6103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613">
        <p14:vortex dir="r"/>
      </p:transition>
    </mc:Choice>
    <mc:Fallback xmlns="">
      <p:transition spd="slow" advTm="26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980728"/>
            <a:ext cx="8352928" cy="468052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примерите разгледани по-горе забелязваме един модел: поради факта, че шумозащитните съоръжения не са били заложени на етап проектиране, не са предвидени при повеждане на отчуждителните процедури, а по време на строителството е възникнала нуждата от изграждане на съоръжения за защита от шумовото замърсяване, не са разположени на безопасно разстояние от монтираните ограничителни системи, които трябва предпазват както участниците на движение, така и самите съоръжения от повреди.</a:t>
            </a:r>
          </a:p>
          <a:p>
            <a:pPr marL="0" indent="355600" algn="just">
              <a:buNone/>
            </a:pP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 algn="ctr">
              <a:buNone/>
            </a:pPr>
            <a:r>
              <a:rPr lang="bg-BG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Шумозащитните екраните </a:t>
            </a:r>
            <a:r>
              <a:rPr lang="bg-BG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са предназначени да функционират като еластични </a:t>
            </a:r>
            <a:r>
              <a:rPr lang="bg-BG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огради.</a:t>
            </a:r>
          </a:p>
          <a:p>
            <a:pPr marL="0" indent="355600" algn="just">
              <a:buNone/>
            </a:pPr>
            <a:endParaRPr 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 algn="just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 трябва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са разположени достатъчно далеч от платното, за да не пречат на ограничителните системи да действат ефективно или да се комбинират правилно с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тях.</a:t>
            </a:r>
          </a:p>
          <a:p>
            <a:pPr marL="0" indent="355600" algn="just">
              <a:buNone/>
            </a:pPr>
            <a:endParaRPr 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 algn="just">
              <a:buNone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Този фактор обуславя и нуждата от обогатяване на практиката в използването на шумозащитните съоръжения, чрез анализиране на примери от други страни, както и изследването на влиянието им върху пътната безопасност.</a:t>
            </a:r>
          </a:p>
          <a:p>
            <a:pPr marL="0" indent="0" algn="ctr">
              <a:buNone/>
            </a:pPr>
            <a:endPara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1640" y="188640"/>
            <a:ext cx="6069157" cy="59599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0" algn="l"/>
              </a:tabLst>
            </a:pPr>
            <a:r>
              <a:rPr lang="bg-BG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в Р. </a:t>
            </a:r>
            <a:r>
              <a:rPr lang="bg-BG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endParaRPr lang="bg-BG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510270"/>
      </p:ext>
    </p:extLst>
  </p:cSld>
  <p:clrMapOvr>
    <a:masterClrMapping/>
  </p:clrMapOvr>
  <p:transition spd="slow" advTm="7058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31640" y="188640"/>
            <a:ext cx="6069157" cy="59599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0" algn="l"/>
              </a:tabLst>
            </a:pPr>
            <a:r>
              <a:rPr lang="bg-BG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 практики</a:t>
            </a:r>
            <a:endParaRPr lang="bg-BG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784633"/>
            <a:ext cx="835292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GB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 </a:t>
            </a: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European Directors of Roads – CEDR </a:t>
            </a:r>
            <a:r>
              <a:rPr lang="bg-BG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/Конференция 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Директорите 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Пътните Администрации/ 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стартира четири програми, които да разгледат различни аспекти от транспортния шум и средства за намаляване на шума</a:t>
            </a:r>
            <a:r>
              <a:rPr lang="bg-BG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5600" algn="just"/>
            <a:endParaRPr lang="bg-BG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0" indent="185738" algn="just">
              <a:buFont typeface="Courier New" panose="02070309020205020404" pitchFamily="49" charset="0"/>
              <a:buChar char="o"/>
            </a:pP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(</a:t>
            </a: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Innovative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TrAffic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развитие на иновативни решения за контрол на транспортния шум в Европа;</a:t>
            </a:r>
          </a:p>
          <a:p>
            <a:pPr marL="355600" lvl="0" indent="185738" algn="just">
              <a:buFont typeface="Courier New" panose="02070309020205020404" pitchFamily="49" charset="0"/>
              <a:buChar char="o"/>
            </a:pP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FOREVER (</a:t>
            </a: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Operational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impacts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Electric </a:t>
            </a: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Vehicles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Roads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бъдещо въздействие на електрическите автомобили върху европейските пътища;</a:t>
            </a:r>
          </a:p>
          <a:p>
            <a:pPr marL="355600" lvl="0" indent="185738" algn="just">
              <a:buFont typeface="Courier New" panose="02070309020205020404" pitchFamily="49" charset="0"/>
              <a:buChar char="o"/>
            </a:pP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QUESTIM (</a:t>
            </a: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QUietness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STimulate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тишина и икономическа стимулация при управление на пътищата;</a:t>
            </a:r>
          </a:p>
          <a:p>
            <a:pPr marL="355600" lvl="0" indent="185738" algn="just">
              <a:buFont typeface="Courier New" panose="02070309020205020404" pitchFamily="49" charset="0"/>
              <a:buChar char="o"/>
            </a:pP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ON-AIR (</a:t>
            </a: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Optimised Noise Assessment and Management </a:t>
            </a:r>
            <a:r>
              <a:rPr lang="en-GB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GuIdance</a:t>
            </a: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National Roads) – 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оптимизирана оценка на шума и управление на националните пътища, с цел разработване на ръководство за интегриране на шума в различните аспекти от проектирането на пътища.</a:t>
            </a:r>
          </a:p>
          <a:p>
            <a:pPr indent="355600" algn="just"/>
            <a:endParaRPr lang="bg-BG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/>
            <a:r>
              <a:rPr lang="bg-BG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Страните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които участват, финансират проекта </a:t>
            </a: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2012: Noise 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съдействат в изработването на  </a:t>
            </a: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ON-AIR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-ръководство са: Норвегия, Швеция, Германия</a:t>
            </a:r>
            <a:r>
              <a:rPr lang="bg-BG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Белгия/</a:t>
            </a:r>
            <a:r>
              <a:rPr lang="bg-BG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Фландия</a:t>
            </a:r>
            <a:r>
              <a:rPr lang="bg-BG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Обединеното Кралство и Ирландия.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05817"/>
      </p:ext>
    </p:extLst>
  </p:cSld>
  <p:clrMapOvr>
    <a:masterClrMapping/>
  </p:clrMapOvr>
  <p:transition spd="slow" advTm="7058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31640" y="188640"/>
            <a:ext cx="6069157" cy="59599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0" algn="l"/>
              </a:tabLst>
            </a:pPr>
            <a:r>
              <a:rPr lang="bg-BG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 практики</a:t>
            </a:r>
            <a:endParaRPr lang="bg-BG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7147" y="784633"/>
            <a:ext cx="2946701" cy="4121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Дания</a:t>
            </a:r>
            <a:endParaRPr lang="bg-BG" sz="3200" dirty="0"/>
          </a:p>
        </p:txBody>
      </p:sp>
      <p:pic>
        <p:nvPicPr>
          <p:cNvPr id="103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9"/>
          <a:stretch>
            <a:fillRect/>
          </a:stretch>
        </p:blipFill>
        <p:spPr bwMode="auto">
          <a:xfrm>
            <a:off x="3275856" y="784633"/>
            <a:ext cx="4590744" cy="246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8"/>
          <a:stretch>
            <a:fillRect/>
          </a:stretch>
        </p:blipFill>
        <p:spPr bwMode="auto">
          <a:xfrm>
            <a:off x="179512" y="1196752"/>
            <a:ext cx="29146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99829" rIns="628452" bIns="630039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9" name="Rectangle 8"/>
          <p:cNvSpPr/>
          <p:nvPr/>
        </p:nvSpPr>
        <p:spPr>
          <a:xfrm>
            <a:off x="179512" y="2782917"/>
            <a:ext cx="29146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altLang="bg-BG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Прозрачн</a:t>
            </a:r>
            <a:r>
              <a:rPr lang="en-GB" altLang="bg-BG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bg-BG" altLang="bg-BG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шумозащитна стена с височина 2 м, която е наклонена, за да отразява шума нагоре, за да се намали обезпокояването на жителите </a:t>
            </a:r>
            <a:endParaRPr lang="bg-BG" sz="1400" dirty="0"/>
          </a:p>
        </p:txBody>
      </p:sp>
      <p:sp>
        <p:nvSpPr>
          <p:cNvPr id="10" name="Rectangle 9"/>
          <p:cNvSpPr/>
          <p:nvPr/>
        </p:nvSpPr>
        <p:spPr>
          <a:xfrm>
            <a:off x="3323208" y="324611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g-BG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Прозрачни </a:t>
            </a:r>
            <a:r>
              <a:rPr lang="bg-BG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панели, които позволяват на водачите да виждат заобикалящия ги пейзаж – магистрала М70 при пресичането с местен път в Олборг</a:t>
            </a:r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Контейнер за съдържание 2"/>
          <p:cNvSpPr txBox="1">
            <a:spLocks/>
          </p:cNvSpPr>
          <p:nvPr/>
        </p:nvSpPr>
        <p:spPr>
          <a:xfrm>
            <a:off x="147461" y="3989659"/>
            <a:ext cx="2946701" cy="4121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v"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Холандия</a:t>
            </a:r>
            <a:endParaRPr lang="bg-BG" sz="3200" dirty="0"/>
          </a:p>
        </p:txBody>
      </p:sp>
      <p:pic>
        <p:nvPicPr>
          <p:cNvPr id="16" name="Picture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3"/>
          <a:stretch/>
        </p:blipFill>
        <p:spPr bwMode="auto">
          <a:xfrm>
            <a:off x="333120" y="4410910"/>
            <a:ext cx="3360969" cy="2123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51920" y="545725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g-BG" sz="1600" i="1" dirty="0" smtClean="0">
                <a:latin typeface="Times New Roman"/>
                <a:ea typeface="Calibri"/>
              </a:rPr>
              <a:t>Шумозащитно </a:t>
            </a:r>
            <a:r>
              <a:rPr lang="bg-BG" sz="1600" i="1" dirty="0">
                <a:latin typeface="Times New Roman"/>
                <a:ea typeface="Calibri"/>
              </a:rPr>
              <a:t>съоръжение изработено от стомана и плексиглас с височина 5м на мостово съоръжение адаптирано за се вписва в заобикалящата среда – автомагистрала А9</a:t>
            </a:r>
            <a:endParaRPr lang="bg-BG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084405"/>
      </p:ext>
    </p:extLst>
  </p:cSld>
  <p:clrMapOvr>
    <a:masterClrMapping/>
  </p:clrMapOvr>
  <p:transition spd="slow" advTm="7058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31640" y="188640"/>
            <a:ext cx="6069157" cy="59599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0" algn="l"/>
              </a:tabLst>
            </a:pPr>
            <a:r>
              <a:rPr lang="bg-BG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 практики</a:t>
            </a:r>
            <a:endParaRPr lang="bg-BG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7147" y="784633"/>
            <a:ext cx="2946701" cy="4121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</a:t>
            </a:r>
            <a:endParaRPr lang="bg-BG" sz="32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99829" rIns="628452" bIns="630039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12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7"/>
          <a:stretch/>
        </p:blipFill>
        <p:spPr bwMode="auto">
          <a:xfrm>
            <a:off x="261276" y="1196752"/>
            <a:ext cx="3518636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7"/>
          <a:stretch/>
        </p:blipFill>
        <p:spPr bwMode="auto">
          <a:xfrm>
            <a:off x="107504" y="4509120"/>
            <a:ext cx="3456384" cy="2199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" t="2198" r="1513" b="11804"/>
          <a:stretch/>
        </p:blipFill>
        <p:spPr bwMode="auto">
          <a:xfrm>
            <a:off x="4067944" y="784633"/>
            <a:ext cx="3960440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7"/>
          <a:stretch/>
        </p:blipFill>
        <p:spPr bwMode="auto">
          <a:xfrm>
            <a:off x="4067944" y="3933056"/>
            <a:ext cx="3672408" cy="23110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3693326"/>
            <a:ext cx="36724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3,5 м висока стоманена шумозащитна стена, проектирана в стила на къщите в мястото на монтиране – Хановер</a:t>
            </a:r>
            <a:endParaRPr lang="bg-BG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2877" y="3376921"/>
            <a:ext cx="5022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Бетонова </a:t>
            </a:r>
            <a:r>
              <a:rPr lang="bg-BG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шумозащитна стена с височина 4 м и с насадени растения пред нея с широчина на пояса 1 м – магистрала А4</a:t>
            </a:r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2877" y="624406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Земно-насипно </a:t>
            </a:r>
            <a:r>
              <a:rPr lang="bg-BG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шумозащитно съоръжение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282328"/>
      </p:ext>
    </p:extLst>
  </p:cSld>
  <p:clrMapOvr>
    <a:masterClrMapping/>
  </p:clrMapOvr>
  <p:transition spd="slow" advTm="7058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31640" y="188640"/>
            <a:ext cx="6069157" cy="59599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0" algn="l"/>
              </a:tabLst>
            </a:pPr>
            <a:r>
              <a:rPr lang="bg-BG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 практики</a:t>
            </a:r>
            <a:endParaRPr lang="bg-BG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7147" y="784633"/>
            <a:ext cx="2946701" cy="4121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Австрия</a:t>
            </a:r>
            <a:endParaRPr lang="bg-BG" sz="32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99829" rIns="628452" bIns="630039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15" name="Picture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1"/>
          <a:stretch/>
        </p:blipFill>
        <p:spPr bwMode="auto">
          <a:xfrm>
            <a:off x="5076056" y="4188792"/>
            <a:ext cx="381642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9"/>
          <a:stretch/>
        </p:blipFill>
        <p:spPr bwMode="auto">
          <a:xfrm>
            <a:off x="107504" y="1160737"/>
            <a:ext cx="5349199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6103" y="498726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g-B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Стоманена </a:t>
            </a:r>
            <a:r>
              <a:rPr lang="bg-B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шумозащитна ограда тип отворена черупка за увеличаване на акустичната ефективност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8104" y="1160737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bg-B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умозащитно </a:t>
            </a:r>
            <a:r>
              <a:rPr lang="bg-B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съоръжение от стомана и прозрачни екрани, адаптирани за скоростен път около Виена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05713"/>
      </p:ext>
    </p:extLst>
  </p:cSld>
  <p:clrMapOvr>
    <a:masterClrMapping/>
  </p:clrMapOvr>
  <p:transition spd="slow" advTm="7058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99829" rIns="628452" bIns="630039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37421" y="465483"/>
            <a:ext cx="6069157" cy="59599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0" algn="l"/>
              </a:tabLst>
            </a:pPr>
            <a:r>
              <a:rPr lang="bg-BG" sz="24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bg-BG" sz="2400" dirty="0">
              <a:solidFill>
                <a:prstClr val="blac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124744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bg-BG" sz="1600" dirty="0">
                <a:latin typeface="Times New Roman"/>
                <a:ea typeface="Calibri"/>
              </a:rPr>
              <a:t>В границите на Европейския съюз действа единна нормативна база – стандартите, въпреки това се наблюдават проблеми в практиката за реализиране на шумозащитни съоръжения, в частност местоположението за монтиране. Най-голямата разлика между практиките в Р. България и другите държави, е че съществуват проекти, които наблюдават и проследяват експлоатационния „живот“ на шумозащитното съоръжение. </a:t>
            </a:r>
          </a:p>
          <a:p>
            <a:pPr indent="355600" algn="just">
              <a:spcAft>
                <a:spcPts val="0"/>
              </a:spcAft>
            </a:pPr>
            <a:r>
              <a:rPr lang="bg-BG" sz="1600" dirty="0">
                <a:latin typeface="Times New Roman"/>
                <a:ea typeface="Calibri"/>
                <a:cs typeface="Times New Roman"/>
              </a:rPr>
              <a:t>Важно за Българската практика е въвеждането на проектите за шумозащитните съоръжения да се залагат на етап проектиране, с всичките си атрибути: част Акустична, част Конструктивна и в последствие да се спазва стриктно проекта и препоръките за монтиране на съоръженията, за да се избегнат грешки.</a:t>
            </a:r>
          </a:p>
          <a:p>
            <a:pPr indent="355600" algn="just">
              <a:spcAft>
                <a:spcPts val="0"/>
              </a:spcAft>
            </a:pPr>
            <a:r>
              <a:rPr lang="bg-BG" sz="1600" dirty="0">
                <a:latin typeface="Times New Roman"/>
                <a:ea typeface="Calibri"/>
                <a:cs typeface="Times New Roman"/>
              </a:rPr>
              <a:t>За вече съществуващата инфраструктура, при която е </a:t>
            </a:r>
            <a:r>
              <a:rPr lang="bg-BG" sz="1600" dirty="0" smtClean="0">
                <a:latin typeface="Times New Roman"/>
                <a:ea typeface="Calibri"/>
                <a:cs typeface="Times New Roman"/>
              </a:rPr>
              <a:t>наложително </a:t>
            </a:r>
            <a:r>
              <a:rPr lang="bg-BG" sz="1600" dirty="0">
                <a:latin typeface="Times New Roman"/>
                <a:ea typeface="Calibri"/>
                <a:cs typeface="Times New Roman"/>
              </a:rPr>
              <a:t>да се поставят средства за намаляне на транспортен шум да се предложат иновативни предложения, които да са в хармония със заобикалящата ги среда, в която ще бъдат инсталирани.</a:t>
            </a:r>
          </a:p>
          <a:p>
            <a:pPr indent="355600" algn="just">
              <a:spcAft>
                <a:spcPts val="0"/>
              </a:spcAft>
            </a:pPr>
            <a:r>
              <a:rPr lang="bg-BG" sz="1600" dirty="0">
                <a:latin typeface="Times New Roman"/>
                <a:ea typeface="Calibri"/>
                <a:cs typeface="Times New Roman"/>
              </a:rPr>
              <a:t>Да се изготвят норми или наръчник за разработване на акустичен проект, които да включват насоки за методите за измерване на шум, анализ на резултатите, избор на материали, местоположение и инсталиране на съоръженията. Такъв документ би наложил стандартизация в практиката за използване на шумозащитни съоръжения и би гарантирал добро изпълнение и елиминира допускането на грешки във всеки един етап на реализацията на съоръженията за намаляване на шум.</a:t>
            </a:r>
            <a:endParaRPr lang="bg-BG" sz="1600" dirty="0">
              <a:latin typeface="Calibri"/>
              <a:ea typeface="Calibri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061210"/>
      </p:ext>
    </p:extLst>
  </p:cSld>
  <p:clrMapOvr>
    <a:masterClrMapping/>
  </p:clrMapOvr>
  <p:transition spd="slow" advTm="7058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345" y="2852936"/>
            <a:ext cx="8503920" cy="576064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БЛАГОДАРЯ ЗА ВНИМАНИЕТО!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5775" y="692696"/>
            <a:ext cx="8534400" cy="122413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Изисквания при проектиране и строителство на шумозащитни съоръжения. Сравнение между практиките в Р. България и страни в Европа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224667"/>
            <a:ext cx="1686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bg-BG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София 09.05.2019г.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4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95">
        <p:dissolve/>
      </p:transition>
    </mc:Choice>
    <mc:Fallback xmlns="">
      <p:transition spd="slow" advTm="10395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27048"/>
            <a:ext cx="8712968" cy="893840"/>
          </a:xfrm>
        </p:spPr>
        <p:txBody>
          <a:bodyPr>
            <a:normAutofit fontScale="92500" lnSpcReduction="20000"/>
          </a:bodyPr>
          <a:lstStyle/>
          <a:p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– трептения, разпространяващи се в твърда, течна и газообразна среда.</a:t>
            </a:r>
          </a:p>
          <a:p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 – негативната страна на звука, като се определя като такъв от психологична гледна точка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/>
          </a:bodyPr>
          <a:lstStyle/>
          <a:p>
            <a:pPr algn="ctr">
              <a:tabLst>
                <a:tab pos="0" algn="l"/>
              </a:tabLst>
            </a:pPr>
            <a:r>
              <a:rPr lang="bg-BG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Звук, шум, транспортен шум и видове шумозащитни стени</a:t>
            </a:r>
            <a:endParaRPr lang="bg-BG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2" y="2780928"/>
            <a:ext cx="3744416" cy="21653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03762"/>
            <a:ext cx="4536504" cy="451726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357100"/>
      </p:ext>
    </p:extLst>
  </p:cSld>
  <p:clrMapOvr>
    <a:masterClrMapping/>
  </p:clrMapOvr>
  <p:transition spd="slow" advTm="8858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5085184"/>
            <a:ext cx="3820058" cy="141242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87624" y="4602857"/>
            <a:ext cx="5180826" cy="1633319"/>
          </a:xfrm>
        </p:spPr>
        <p:txBody>
          <a:bodyPr>
            <a:normAutofit lnSpcReduction="10000"/>
          </a:bodyPr>
          <a:lstStyle/>
          <a:p>
            <a:pPr algn="just"/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Транспортен шум – възниква от автомобилното движение. Основните причини са: интензивността, скоростта и  структурата на транспортния поток, качествата на пътната настилка, нивелетата и ситуациата на изследвания участък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13" y="1628800"/>
            <a:ext cx="6624736" cy="297405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" name="Овал 2"/>
          <p:cNvSpPr/>
          <p:nvPr/>
        </p:nvSpPr>
        <p:spPr>
          <a:xfrm>
            <a:off x="1069789" y="2564904"/>
            <a:ext cx="7056784" cy="64401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382862" y="1124744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Гранични стойности на нива на шума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съгласно Наредба №6 за показателите за шум в околната среда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2862" y="260335"/>
            <a:ext cx="8229600" cy="832094"/>
          </a:xfrm>
        </p:spPr>
        <p:txBody>
          <a:bodyPr>
            <a:normAutofit/>
          </a:bodyPr>
          <a:lstStyle/>
          <a:p>
            <a:pPr algn="ctr">
              <a:tabLst>
                <a:tab pos="0" algn="l"/>
              </a:tabLst>
            </a:pPr>
            <a:r>
              <a:rPr lang="bg-BG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Звук</a:t>
            </a:r>
            <a:r>
              <a:rPr lang="bg-BG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шум, транспортен шум и видове </a:t>
            </a:r>
            <a:r>
              <a:rPr lang="bg-BG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шумозащитни стени</a:t>
            </a:r>
            <a:endParaRPr lang="bg-BG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2912355"/>
      </p:ext>
    </p:extLst>
  </p:cSld>
  <p:clrMapOvr>
    <a:masterClrMapping/>
  </p:clrMapOvr>
  <p:transition spd="slow" advTm="7443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 descr="ProCiv_Australia_Noise_Barrier_Main_Roads_1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31401"/>
            <a:ext cx="2800136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918" y="1079161"/>
            <a:ext cx="8503920" cy="10801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Шумозащитни стени – използват се за защита от вредните влияния на шума. В зависимост от какво са изработени стените, намалянето на шума може да е до над 25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5" descr="downloa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3" r="27409"/>
          <a:stretch>
            <a:fillRect/>
          </a:stretch>
        </p:blipFill>
        <p:spPr bwMode="auto">
          <a:xfrm>
            <a:off x="2865760" y="2159281"/>
            <a:ext cx="2952328" cy="216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2b89d47a-3e1a-490c-ae86-541f152f4cf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59281"/>
            <a:ext cx="2664295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 descr="prodotti-78333-rel4b0d3c66883e455b9383fc7e1a4979b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2"/>
            <a:ext cx="3004830" cy="278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 descr="Rijeka_noise_barrier_A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4705117"/>
            <a:ext cx="3446631" cy="186524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32094"/>
          </a:xfrm>
        </p:spPr>
        <p:txBody>
          <a:bodyPr>
            <a:normAutofit/>
          </a:bodyPr>
          <a:lstStyle/>
          <a:p>
            <a:pPr algn="ctr">
              <a:tabLst>
                <a:tab pos="0" algn="l"/>
              </a:tabLst>
            </a:pPr>
            <a:r>
              <a:rPr lang="bg-BG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Звук</a:t>
            </a:r>
            <a:r>
              <a:rPr lang="bg-BG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шум, транспортен шум и видове </a:t>
            </a:r>
            <a:r>
              <a:rPr lang="bg-BG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шумозащитни стени</a:t>
            </a:r>
            <a:endParaRPr lang="bg-BG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9234930"/>
      </p:ext>
    </p:extLst>
  </p:cSld>
  <p:clrMapOvr>
    <a:masterClrMapping/>
  </p:clrMapOvr>
  <p:transition spd="slow" advTm="4937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5206352" cy="40881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Акустична ефективност на шумозащитния екран.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19" y="4149080"/>
            <a:ext cx="5716270" cy="249047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98" y="1412776"/>
            <a:ext cx="4712335" cy="303466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21191" y="5055761"/>
            <a:ext cx="2880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 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дължина на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екрана</a:t>
            </a:r>
            <a:endParaRPr lang="bg-BG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1191" y="188640"/>
            <a:ext cx="8229600" cy="832094"/>
          </a:xfrm>
        </p:spPr>
        <p:txBody>
          <a:bodyPr>
            <a:normAutofit/>
          </a:bodyPr>
          <a:lstStyle/>
          <a:p>
            <a:pPr algn="ctr">
              <a:tabLst>
                <a:tab pos="0" algn="l"/>
              </a:tabLst>
            </a:pPr>
            <a:r>
              <a:rPr lang="bg-BG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Звук</a:t>
            </a:r>
            <a:r>
              <a:rPr lang="bg-BG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шум, транспортен шум и видове </a:t>
            </a:r>
            <a:r>
              <a:rPr lang="bg-BG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шумозащитни стени</a:t>
            </a:r>
            <a:endParaRPr lang="bg-BG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5" r="11405"/>
          <a:stretch/>
        </p:blipFill>
        <p:spPr bwMode="auto">
          <a:xfrm>
            <a:off x="4860033" y="1556792"/>
            <a:ext cx="4164658" cy="20698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963853" y="3653820"/>
            <a:ext cx="4067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изискуема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височина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стените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1349918205"/>
      </p:ext>
    </p:extLst>
  </p:cSld>
  <p:clrMapOvr>
    <a:masterClrMapping/>
  </p:clrMapOvr>
  <p:transition spd="slow" advTm="425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116319"/>
            <a:ext cx="8229600" cy="832094"/>
          </a:xfrm>
        </p:spPr>
        <p:txBody>
          <a:bodyPr>
            <a:normAutofit/>
          </a:bodyPr>
          <a:lstStyle/>
          <a:p>
            <a:pPr algn="ctr">
              <a:tabLst>
                <a:tab pos="0" algn="l"/>
              </a:tabLst>
            </a:pPr>
            <a:r>
              <a:rPr lang="bg-BG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Изисквания при проектиране и строителство на шумозащитни съоръжения в Р. България</a:t>
            </a:r>
            <a:endParaRPr lang="bg-BG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1124744"/>
            <a:ext cx="8712968" cy="475252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3"/>
              <a:buNone/>
            </a:pPr>
            <a:r>
              <a:rPr lang="bg-BG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Нормативната база в България отнасяща се за шума се състой от следните документи:</a:t>
            </a:r>
          </a:p>
          <a:p>
            <a:pPr marL="266700" indent="-266700" algn="just">
              <a:lnSpc>
                <a:spcPct val="150000"/>
              </a:lnSpc>
            </a:pPr>
            <a:r>
              <a:rPr lang="bg-BG" sz="13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Закон за защита от шума в околната среда, изм. и доп., бр. 12 от 3.02.2017 г.</a:t>
            </a:r>
            <a:r>
              <a:rPr lang="bg-BG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</a:p>
          <a:p>
            <a:pPr marL="266700" indent="-266700" algn="just">
              <a:lnSpc>
                <a:spcPct val="150000"/>
              </a:lnSpc>
            </a:pPr>
            <a:r>
              <a:rPr lang="bg-BG" sz="13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НАРЕДБА № 6 от 26.06.2006 г. </a:t>
            </a:r>
            <a:r>
              <a:rPr lang="bg-BG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 показателите за шум в околната среда, отчитащи степента на дискомфорт през различните части на денонощието, граничните стойности на показателите за шум в околната среда, методите за оценка на стойностите на показателите за шум и на вредните ефекти от шума върху здравето на населението;</a:t>
            </a:r>
          </a:p>
          <a:p>
            <a:pPr marL="266700" indent="-266700" algn="just">
              <a:lnSpc>
                <a:spcPct val="150000"/>
              </a:lnSpc>
            </a:pPr>
            <a:r>
              <a:rPr lang="bg-BG" sz="13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НАРЕДБА за изискванията към разработването и съдържанието на стратегическите карти за шум и към плановете за действие</a:t>
            </a:r>
            <a:r>
              <a:rPr lang="bg-BG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</a:p>
          <a:p>
            <a:pPr marL="266700" indent="-266700" algn="just">
              <a:lnSpc>
                <a:spcPct val="150000"/>
              </a:lnSpc>
            </a:pPr>
            <a:r>
              <a:rPr lang="bg-BG" sz="13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НАРЕДБА № 54 от 13.12.2010 г.</a:t>
            </a:r>
            <a:r>
              <a:rPr lang="bg-BG" sz="13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bg-BG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 дейността на националната система за мониторинг на шума в околната среда и за изискванията за провеждане на собствен мониторинг и предоставяне на информация от промишлените източници на шум в околната среда;</a:t>
            </a:r>
          </a:p>
          <a:p>
            <a:pPr marL="266700" indent="-266700" algn="just">
              <a:lnSpc>
                <a:spcPct val="150000"/>
              </a:lnSpc>
            </a:pPr>
            <a:r>
              <a:rPr lang="bg-BG" sz="13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НАРЕДБА № 3 от 25.04.2006 г.</a:t>
            </a:r>
            <a:r>
              <a:rPr lang="bg-BG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 изискванията за създаването, поддържането и съдържанието на регистрите на агломерациите, основните пътища, железопътни линии и летища в страната;</a:t>
            </a:r>
          </a:p>
          <a:p>
            <a:pPr marL="266700" indent="-266700" algn="just">
              <a:lnSpc>
                <a:spcPct val="150000"/>
              </a:lnSpc>
            </a:pPr>
            <a:r>
              <a:rPr lang="bg-BG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новата </a:t>
            </a:r>
            <a:r>
              <a:rPr lang="bg-BG" sz="13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НАРЕДБА № РД-02-20-2 от 28 август 2018 г. за проектиране на пътища</a:t>
            </a:r>
            <a:r>
              <a:rPr lang="bg-BG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 шумозащитните съоръжения са споменати в следните раздели и глави – Раздел IV Опазване на околна среда; Раздел VI Зона за безопасност – нова; Глава осма, Пътни принадлежности и съоръжения</a:t>
            </a:r>
          </a:p>
        </p:txBody>
      </p:sp>
    </p:spTree>
    <p:extLst>
      <p:ext uri="{BB962C8B-B14F-4D97-AF65-F5344CB8AC3E}">
        <p14:creationId xmlns:p14="http://schemas.microsoft.com/office/powerpoint/2010/main" val="2865557180"/>
      </p:ext>
    </p:extLst>
  </p:cSld>
  <p:clrMapOvr>
    <a:masterClrMapping/>
  </p:clrMapOvr>
  <p:transition spd="slow" advTm="425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116319"/>
            <a:ext cx="8229600" cy="832094"/>
          </a:xfrm>
        </p:spPr>
        <p:txBody>
          <a:bodyPr>
            <a:normAutofit/>
          </a:bodyPr>
          <a:lstStyle/>
          <a:p>
            <a:pPr algn="ctr">
              <a:tabLst>
                <a:tab pos="0" algn="l"/>
              </a:tabLst>
            </a:pPr>
            <a:r>
              <a:rPr lang="bg-BG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Изисквания при проектиране и строителство на шумозащитни съоръжения в Р. България</a:t>
            </a:r>
            <a:endParaRPr lang="bg-BG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3528" y="1196752"/>
            <a:ext cx="8712968" cy="475252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50000"/>
              </a:lnSpc>
              <a:buNone/>
            </a:pPr>
            <a:r>
              <a:rPr lang="bg-BG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Действащи БДС EN стандарти отнасящи се за шумозащитните стени</a:t>
            </a:r>
          </a:p>
          <a:p>
            <a:pPr marL="266700" indent="-266700">
              <a:lnSpc>
                <a:spcPct val="150000"/>
              </a:lnSpc>
            </a:pPr>
            <a:r>
              <a:rPr lang="bg-BG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БДС </a:t>
            </a:r>
            <a:r>
              <a:rPr lang="en-GB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</a:t>
            </a:r>
            <a:r>
              <a:rPr lang="bg-BG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bg-BG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14388 </a:t>
            </a:r>
            <a:r>
              <a:rPr lang="ru-RU" sz="1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Съоръжения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 </a:t>
            </a:r>
            <a:r>
              <a:rPr lang="ru-RU" sz="1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намаляване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шума от движение по </a:t>
            </a:r>
            <a:r>
              <a:rPr lang="ru-RU" sz="1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пътищата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Спецификации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</a:p>
          <a:p>
            <a:pPr marL="266700" indent="-266700">
              <a:lnSpc>
                <a:spcPct val="150000"/>
              </a:lnSpc>
            </a:pPr>
            <a:r>
              <a:rPr lang="bg-BG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БДС EN </a:t>
            </a:r>
            <a:r>
              <a:rPr lang="bg-BG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1793 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Устройства за </a:t>
            </a:r>
            <a:r>
              <a:rPr lang="ru-RU" sz="1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намаляване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шума от </a:t>
            </a:r>
            <a:r>
              <a:rPr lang="ru-RU" sz="1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движението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 </a:t>
            </a:r>
            <a:r>
              <a:rPr lang="ru-RU" sz="1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пътищата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 </a:t>
            </a:r>
            <a:r>
              <a:rPr lang="ru-RU" sz="1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изпитване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 </a:t>
            </a:r>
            <a:r>
              <a:rPr lang="ru-RU" sz="1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определяне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</a:t>
            </a:r>
            <a:r>
              <a:rPr lang="ru-RU" sz="1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акустичните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експлоатационни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показатели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endParaRPr lang="bg-BG" sz="14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6700" indent="-266700">
              <a:lnSpc>
                <a:spcPct val="150000"/>
              </a:lnSpc>
            </a:pPr>
            <a:r>
              <a:rPr lang="bg-BG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БДС </a:t>
            </a:r>
            <a:r>
              <a:rPr lang="bg-BG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 </a:t>
            </a:r>
            <a:r>
              <a:rPr lang="bg-BG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1794 Шумозащитни </a:t>
            </a:r>
            <a:r>
              <a:rPr lang="bg-BG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съоръжения по пътищата</a:t>
            </a:r>
            <a:r>
              <a:rPr lang="bg-BG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bg-BG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Неакустични експлоатационни </a:t>
            </a:r>
            <a:r>
              <a:rPr lang="bg-BG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характеристики</a:t>
            </a:r>
            <a:r>
              <a:rPr lang="bg-BG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</a:p>
          <a:p>
            <a:pPr marL="266700" indent="-266700">
              <a:lnSpc>
                <a:spcPct val="150000"/>
              </a:lnSpc>
            </a:pPr>
            <a:r>
              <a:rPr lang="bg-BG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БДС </a:t>
            </a:r>
            <a:r>
              <a:rPr lang="bg-BG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 </a:t>
            </a:r>
            <a:r>
              <a:rPr lang="bg-BG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14389 </a:t>
            </a:r>
            <a:r>
              <a:rPr lang="ru-RU" sz="1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Съоръжения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 </a:t>
            </a:r>
            <a:r>
              <a:rPr lang="ru-RU" sz="1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намаляване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шума от движение по </a:t>
            </a:r>
            <a:r>
              <a:rPr lang="ru-RU" sz="1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пътищата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 оценка на </a:t>
            </a:r>
            <a:r>
              <a:rPr lang="ru-RU" sz="1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дълготрайно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действие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</a:p>
          <a:p>
            <a:pPr marL="266700" indent="-266700">
              <a:lnSpc>
                <a:spcPct val="150000"/>
              </a:lnSpc>
            </a:pPr>
            <a:r>
              <a:rPr lang="ru-RU" sz="14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Работи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се по </a:t>
            </a:r>
            <a:r>
              <a:rPr lang="bg-BG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стандарт, който да разглежда темата за </a:t>
            </a:r>
            <a:r>
              <a:rPr lang="bg-BG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Устойчивост на </a:t>
            </a:r>
            <a:r>
              <a:rPr lang="bg-BG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съоръженията </a:t>
            </a:r>
            <a:r>
              <a:rPr lang="bg-BG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 намаляне на шум от движение по пътищата</a:t>
            </a:r>
            <a:r>
              <a:rPr lang="bg-BG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buNone/>
            </a:pPr>
            <a:endParaRPr lang="bg-BG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6700" indent="-266700">
              <a:lnSpc>
                <a:spcPct val="150000"/>
              </a:lnSpc>
            </a:pPr>
            <a:r>
              <a:rPr lang="bg-BG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БДС </a:t>
            </a:r>
            <a:r>
              <a:rPr lang="bg-BG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 1317-2:2010 Ограничителни системи</a:t>
            </a:r>
            <a:r>
              <a:rPr lang="bg-BG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част 2: Класове на действие, критерии за приемане от изпитване на удар и методи за изпитване на предпазни огради и парапети за превозни средства.</a:t>
            </a:r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01599"/>
      </p:ext>
    </p:extLst>
  </p:cSld>
  <p:clrMapOvr>
    <a:masterClrMapping/>
  </p:clrMapOvr>
  <p:transition spd="slow" advTm="425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7" y="1168988"/>
            <a:ext cx="2514653" cy="168394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7147" y="784633"/>
            <a:ext cx="8066018" cy="5040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 „Тракия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– 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ЛОТ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– Ямбол – Карнобат: 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км 277+597 до км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325+280</a:t>
            </a:r>
            <a:endParaRPr lang="bg-BG" dirty="0"/>
          </a:p>
        </p:txBody>
      </p:sp>
      <p:pic>
        <p:nvPicPr>
          <p:cNvPr id="6" name="Picture 5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7" y="3068960"/>
            <a:ext cx="3538439" cy="237626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331640" y="188640"/>
            <a:ext cx="6069157" cy="59599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0" algn="l"/>
              </a:tabLst>
            </a:pPr>
            <a:r>
              <a:rPr lang="bg-BG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в Р. </a:t>
            </a:r>
            <a:r>
              <a:rPr lang="bg-BG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endParaRPr lang="bg-BG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Контейнер за съдържание 2"/>
          <p:cNvSpPr txBox="1">
            <a:spLocks/>
          </p:cNvSpPr>
          <p:nvPr/>
        </p:nvSpPr>
        <p:spPr>
          <a:xfrm>
            <a:off x="3795586" y="1340768"/>
            <a:ext cx="5400600" cy="737827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v"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 „Струма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– ЛОТ 2 – Дупница – Благоевград: от км 322+000 до км 359+453,85. Разглеждана шумозащитна стена при км 332+000, посока Благоевград – София.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4" descr="IMG_44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r="20911"/>
          <a:stretch>
            <a:fillRect/>
          </a:stretch>
        </p:blipFill>
        <p:spPr bwMode="auto">
          <a:xfrm>
            <a:off x="4139952" y="2213005"/>
            <a:ext cx="2808312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2443162" cy="21602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21542"/>
      </p:ext>
    </p:extLst>
  </p:cSld>
  <p:clrMapOvr>
    <a:masterClrMapping/>
  </p:clrMapOvr>
  <p:transition spd="slow" advTm="11018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331640" y="188640"/>
            <a:ext cx="6069157" cy="59599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0" algn="l"/>
              </a:tabLst>
            </a:pPr>
            <a:r>
              <a:rPr lang="bg-BG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в Р. </a:t>
            </a:r>
            <a:r>
              <a:rPr lang="bg-BG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endParaRPr lang="bg-BG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908721"/>
            <a:ext cx="7632848" cy="3600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 „Струма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ЛОТ 4 – Сандански – ГКПП Кулата: от км 423+800 до км 438+500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7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096344" cy="21602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6" name="Контейнер за съдържание 2"/>
          <p:cNvSpPr txBox="1">
            <a:spLocks/>
          </p:cNvSpPr>
          <p:nvPr/>
        </p:nvSpPr>
        <p:spPr>
          <a:xfrm>
            <a:off x="3779912" y="3068960"/>
            <a:ext cx="5194920" cy="5795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v"/>
            </a:pP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 „Марица“– ЛОТ 2 – Димитровград – Харманли: от км 36+400 до км 70+620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8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54" y="3933056"/>
            <a:ext cx="4059825" cy="27261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03" y="3789040"/>
            <a:ext cx="2964815" cy="222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82059"/>
      </p:ext>
    </p:extLst>
  </p:cSld>
  <p:clrMapOvr>
    <a:masterClrMapping/>
  </p:clrMapOvr>
  <p:transition spd="slow" advTm="11018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3128</TotalTime>
  <Words>1403</Words>
  <Application>Microsoft Office PowerPoint</Application>
  <PresentationFormat>On-screen Show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ИЗИСКВАНИЯ ПРИ ПРОЕКТИРАНЕ И СТРОИТЕЛСТВО НА ШУМОЗАЩИТНИ СЪОРЪЖЕНИЯ. СРАВНЕНИЕ МЕЖДУ ПРАКТИКИТЕ В Р. БЪЛГАРИЯ И ДРУГИ СТРАНИ В ЕВРОПА</vt:lpstr>
      <vt:lpstr>Звук, шум, транспортен шум и видове шумозащитни стени</vt:lpstr>
      <vt:lpstr>Звук, шум, транспортен шум и видове шумозащитни стени</vt:lpstr>
      <vt:lpstr>Звук, шум, транспортен шум и видове шумозащитни стени</vt:lpstr>
      <vt:lpstr>Звук, шум, транспортен шум и видове шумозащитни стени</vt:lpstr>
      <vt:lpstr>Изисквания при проектиране и строителство на шумозащитни съоръжения в Р. България</vt:lpstr>
      <vt:lpstr>Изисквания при проектиране и строителство на шумозащитни съоръжения в Р. България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Местоположение на шумозащитните стени от гледна точка на вличнието им върху безопасността на движението.</dc:title>
  <dc:creator>USER1</dc:creator>
  <cp:lastModifiedBy>Теодора Семерджиева</cp:lastModifiedBy>
  <cp:revision>194</cp:revision>
  <dcterms:created xsi:type="dcterms:W3CDTF">2016-01-10T19:59:37Z</dcterms:created>
  <dcterms:modified xsi:type="dcterms:W3CDTF">2019-05-09T09:15:35Z</dcterms:modified>
</cp:coreProperties>
</file>