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D213D-6878-48CF-A53B-B0DF8278A199}" type="datetimeFigureOut">
              <a:rPr lang="bg-BG" smtClean="0"/>
              <a:pPr/>
              <a:t>7.11.2019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678F-EA4E-4AA5-8758-147872D89E6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55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529AB-D5DE-4E39-B15C-9DBD33E0C693}" type="slidenum">
              <a:rPr lang="de-DE" altLang="en-US" smtClean="0"/>
              <a:pPr>
                <a:defRPr/>
              </a:pPr>
              <a:t>7</a:t>
            </a:fld>
            <a:endParaRPr lang="de-DE" alt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8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9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9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46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0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94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19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E564-B185-45E6-9144-8CB8F5016C8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8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lumMod val="50000"/>
              <a:alpha val="50000"/>
            </a:schemeClr>
          </a:solidFill>
        </p:spPr>
        <p:txBody>
          <a:bodyPr anchor="b"/>
          <a:lstStyle>
            <a:lvl1pPr algn="ctr">
              <a:defRPr sz="66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lumMod val="50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sz="36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2" descr="CIV_PLUS_II_CITIES_Power-Point_Footer_rgb.jpg"/>
          <p:cNvPicPr>
            <a:picLocks noChangeAspect="1"/>
          </p:cNvPicPr>
          <p:nvPr userDrawn="1"/>
        </p:nvPicPr>
        <p:blipFill>
          <a:blip r:embed="rId2" cstate="print"/>
          <a:srcRect l="71297"/>
          <a:stretch>
            <a:fillRect/>
          </a:stretch>
        </p:blipFill>
        <p:spPr bwMode="auto">
          <a:xfrm>
            <a:off x="4783931" y="6361113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9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8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2"/>
          <p:cNvSpPr>
            <a:spLocks noChangeArrowheads="1"/>
          </p:cNvSpPr>
          <p:nvPr/>
        </p:nvSpPr>
        <p:spPr bwMode="gray">
          <a:xfrm flipV="1">
            <a:off x="2" y="6497638"/>
            <a:ext cx="8701617" cy="3603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0D1D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104205" tIns="52103" rIns="104205" bIns="52103" anchor="ctr"/>
          <a:lstStyle/>
          <a:p>
            <a:pPr>
              <a:defRPr/>
            </a:pPr>
            <a:endParaRPr lang="nl-BE" sz="21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" name="Picture 12" descr="CIV_PLUS_II_CITIES_Power-Point_Footer_rgb.jpg"/>
          <p:cNvPicPr>
            <a:picLocks noChangeAspect="1"/>
          </p:cNvPicPr>
          <p:nvPr/>
        </p:nvPicPr>
        <p:blipFill>
          <a:blip r:embed="rId2" cstate="print"/>
          <a:srcRect l="71297"/>
          <a:stretch>
            <a:fillRect/>
          </a:stretch>
        </p:blipFill>
        <p:spPr bwMode="auto">
          <a:xfrm>
            <a:off x="8693151" y="6497638"/>
            <a:ext cx="3498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 bwMode="auto">
          <a:xfrm>
            <a:off x="2635252" y="1427163"/>
            <a:ext cx="2686049" cy="161925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27163"/>
            <a:ext cx="263948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IV_PLUS_II_SATELLITE_logo_full_neg_transparen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801" y="1516064"/>
            <a:ext cx="1758951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651" y="1428750"/>
            <a:ext cx="686434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718" y="1428750"/>
            <a:ext cx="688128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5300" y="1427164"/>
            <a:ext cx="1972734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382" y="3284985"/>
            <a:ext cx="11137237" cy="576064"/>
          </a:xfrm>
        </p:spPr>
        <p:txBody>
          <a:bodyPr/>
          <a:lstStyle>
            <a:lvl1pPr marL="0" marR="0" indent="0" algn="ctr" defTabSz="5119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937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b="0">
                <a:solidFill>
                  <a:srgbClr val="134095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Madrid Kick Off Meeting • 2016 September 3-4th • </a:t>
            </a:r>
            <a:r>
              <a:rPr lang="en-GB">
                <a:solidFill>
                  <a:srgbClr val="FF3300"/>
                </a:solidFill>
              </a:rPr>
              <a:t>&lt;City name&gt;</a:t>
            </a:r>
            <a:endParaRPr lang="de-DE">
              <a:solidFill>
                <a:srgbClr val="FF33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11/7/2019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7225"/>
            <a:ext cx="10515600" cy="5519738"/>
          </a:xfrm>
          <a:solidFill>
            <a:schemeClr val="bg1">
              <a:lumMod val="50000"/>
              <a:alpha val="50000"/>
            </a:schemeClr>
          </a:solidFill>
        </p:spPr>
        <p:txBody>
          <a:bodyPr/>
          <a:lstStyle>
            <a:lvl1pPr>
              <a:defRPr sz="36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2" descr="CIV_PLUS_II_CITIES_Power-Point_Footer_rgb.jpg"/>
          <p:cNvPicPr>
            <a:picLocks noChangeAspect="1"/>
          </p:cNvPicPr>
          <p:nvPr userDrawn="1"/>
        </p:nvPicPr>
        <p:blipFill>
          <a:blip r:embed="rId2" cstate="print"/>
          <a:srcRect l="71297"/>
          <a:stretch>
            <a:fillRect/>
          </a:stretch>
        </p:blipFill>
        <p:spPr bwMode="auto">
          <a:xfrm>
            <a:off x="4783931" y="6361113"/>
            <a:ext cx="26241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87" y="56250"/>
            <a:ext cx="1022647" cy="11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8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9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7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9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D7B4-BF21-49B0-BD14-41B71DDBDAC2}" type="datetimeFigureOut">
              <a:rPr lang="en-GB" smtClean="0"/>
              <a:pPr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8272B-3976-4342-A9A8-5BC182EA0C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cs.org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50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bg-BG" sz="3600" dirty="0" smtClean="0"/>
              <a:t>Съвременни форми на транспортното обслужване на населението и подобряване градската мобилност в България и страните-членки на ЕС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50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bg-BG" smtClean="0"/>
              <a:t>Пепа Ризо</a:t>
            </a:r>
            <a:r>
              <a:rPr lang="bg-BG" smtClean="0"/>
              <a:t>ва </a:t>
            </a:r>
            <a:r>
              <a:rPr lang="bg-BG" dirty="0" smtClean="0"/>
              <a:t>– експерт към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</a:p>
          <a:p>
            <a:r>
              <a:rPr lang="bg-BG" sz="2600" dirty="0" smtClean="0"/>
              <a:t> </a:t>
            </a:r>
            <a:r>
              <a:rPr lang="bg-BG" sz="3200" dirty="0" smtClean="0"/>
              <a:t>Клуб „Устойчиво развитие на гражданското общество“</a:t>
            </a:r>
            <a:endParaRPr lang="en-GB" sz="32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052148" y="265225"/>
            <a:ext cx="6087705" cy="1080000"/>
            <a:chOff x="1535497" y="265225"/>
            <a:chExt cx="9144000" cy="1622208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1935" y="265847"/>
              <a:ext cx="2014537" cy="1619250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5497" y="265847"/>
              <a:ext cx="1979505" cy="161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8534" y="267433"/>
              <a:ext cx="5160963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1322" y="265225"/>
              <a:ext cx="1480798" cy="160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6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0" y="188312"/>
            <a:ext cx="8821455" cy="1152525"/>
          </a:xfrm>
        </p:spPr>
        <p:txBody>
          <a:bodyPr>
            <a:noAutofit/>
          </a:bodyPr>
          <a:lstStyle/>
          <a:p>
            <a:pPr marL="477606"/>
            <a:r>
              <a:rPr lang="ru-RU" altLang="en-US" sz="2800" dirty="0" err="1" smtClean="0"/>
              <a:t>Мярка</a:t>
            </a:r>
            <a:r>
              <a:rPr lang="ru-RU" altLang="en-US" sz="2800" dirty="0" smtClean="0"/>
              <a:t> 3:</a:t>
            </a:r>
            <a:r>
              <a:rPr lang="ru-RU" altLang="en-US" sz="2800" dirty="0"/>
              <a:t/>
            </a:r>
            <a:br>
              <a:rPr lang="ru-RU" altLang="en-US" sz="2800" dirty="0"/>
            </a:br>
            <a:r>
              <a:rPr lang="en-GB" sz="2800" dirty="0" err="1"/>
              <a:t>Мобилно</a:t>
            </a:r>
            <a:r>
              <a:rPr lang="en-GB" sz="2800" dirty="0"/>
              <a:t> </a:t>
            </a:r>
            <a:r>
              <a:rPr lang="en-GB" sz="2800" dirty="0" err="1"/>
              <a:t>приложение</a:t>
            </a:r>
            <a:r>
              <a:rPr lang="en-GB" sz="2800" dirty="0"/>
              <a:t> </a:t>
            </a:r>
            <a:r>
              <a:rPr lang="bg-BG" sz="2800" dirty="0"/>
              <a:t>и интернет портал за обществен транспорт</a:t>
            </a:r>
            <a:endParaRPr lang="en-US" alt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3" y="1700213"/>
            <a:ext cx="5957868" cy="4425014"/>
          </a:xfrm>
        </p:spPr>
        <p:txBody>
          <a:bodyPr/>
          <a:lstStyle/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Разработване и внедряване на мобилно приложение и уеб портал за закупуване на превозни документи за обществения 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транспорт 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Русе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Повишаване качеството на услугите на обществения 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транспорт </a:t>
            </a: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744" lvl="1"/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744" lvl="1"/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27" y="3557393"/>
            <a:ext cx="6301711" cy="285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68" y="1583315"/>
            <a:ext cx="2783150" cy="370142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4" y="3981796"/>
            <a:ext cx="4660795" cy="214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1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4" y="1700213"/>
            <a:ext cx="5334501" cy="4425014"/>
          </a:xfrm>
        </p:spPr>
        <p:txBody>
          <a:bodyPr/>
          <a:lstStyle/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 на състоянието на пешеходните пътеки в периферния квартал „Дружба“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Осигуряване на удобна и безопасна инфраструктура за пешеходци и хора с увреждания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Проектиране и пилотно изграждане на иновативни пешеходни пътеки със светлинни сигнализации и сензори за активация при пресичане на пешеходци и видеонаблюдение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81001" y="188313"/>
            <a:ext cx="9626097" cy="82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 baseline="0">
                <a:solidFill>
                  <a:srgbClr val="134095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9pPr>
          </a:lstStyle>
          <a:p>
            <a:pPr marL="477606" algn="ctr" eaLnBrk="1" hangingPunct="1"/>
            <a:r>
              <a:rPr lang="ru-RU" altLang="en-US" sz="2800" b="0" dirty="0" err="1">
                <a:solidFill>
                  <a:schemeClr val="tx1"/>
                </a:solidFill>
              </a:rPr>
              <a:t>Мярка</a:t>
            </a:r>
            <a:r>
              <a:rPr lang="ru-RU" altLang="en-US" sz="2800" b="0" dirty="0">
                <a:solidFill>
                  <a:schemeClr val="tx1"/>
                </a:solidFill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</a:rPr>
              <a:t>4</a:t>
            </a:r>
            <a:r>
              <a:rPr lang="ru-RU" altLang="en-US" sz="2800" b="0" dirty="0">
                <a:solidFill>
                  <a:schemeClr val="tx1"/>
                </a:solidFill>
              </a:rPr>
              <a:t>:</a:t>
            </a:r>
            <a:br>
              <a:rPr lang="ru-RU" altLang="en-US" sz="2800" b="0" dirty="0">
                <a:solidFill>
                  <a:schemeClr val="tx1"/>
                </a:solidFill>
              </a:rPr>
            </a:br>
            <a:r>
              <a:rPr lang="en-GB" sz="2800" b="0" dirty="0" err="1">
                <a:solidFill>
                  <a:schemeClr val="tx1"/>
                </a:solidFill>
              </a:rPr>
              <a:t>Осигуряване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на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безопасни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пешеходни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пътеки</a:t>
            </a:r>
            <a:endParaRPr lang="en-US" altLang="en-US" sz="2800" b="0" kern="0" dirty="0" smtClean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3F51D8-7BC7-47CF-845E-A7D96DE88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88" y="4121063"/>
            <a:ext cx="5378502" cy="200416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D4EAA66-860B-4FFC-97F3-096BDFF3E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87" y="1700213"/>
            <a:ext cx="5117765" cy="26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1" y="188312"/>
            <a:ext cx="10229660" cy="1152525"/>
          </a:xfrm>
        </p:spPr>
        <p:txBody>
          <a:bodyPr>
            <a:noAutofit/>
          </a:bodyPr>
          <a:lstStyle/>
          <a:p>
            <a:pPr marL="477606"/>
            <a:r>
              <a:rPr lang="ru-RU" altLang="en-US" sz="2800" dirty="0" err="1" smtClean="0"/>
              <a:t>Мярка</a:t>
            </a:r>
            <a:r>
              <a:rPr lang="ru-RU" altLang="en-US" sz="2800" dirty="0" smtClean="0"/>
              <a:t> </a:t>
            </a:r>
            <a:r>
              <a:rPr lang="en-US" altLang="en-US" sz="2800" dirty="0" smtClean="0"/>
              <a:t>5</a:t>
            </a:r>
            <a:r>
              <a:rPr lang="ru-RU" altLang="en-US" sz="2800" dirty="0" smtClean="0"/>
              <a:t>:</a:t>
            </a:r>
            <a:r>
              <a:rPr lang="ru-RU" altLang="en-US" sz="2800" dirty="0"/>
              <a:t/>
            </a:r>
            <a:br>
              <a:rPr lang="ru-RU" altLang="en-US" sz="2800" dirty="0"/>
            </a:br>
            <a:r>
              <a:rPr lang="ru-RU" sz="2800" dirty="0" err="1"/>
              <a:t>Безопасни</a:t>
            </a:r>
            <a:r>
              <a:rPr lang="ru-RU" sz="2800" dirty="0"/>
              <a:t> </a:t>
            </a:r>
            <a:r>
              <a:rPr lang="ru-RU" sz="2800" dirty="0" err="1"/>
              <a:t>тротоари</a:t>
            </a:r>
            <a:r>
              <a:rPr lang="ru-RU" sz="2800" dirty="0"/>
              <a:t> </a:t>
            </a:r>
            <a:r>
              <a:rPr lang="ru-RU" sz="2800" dirty="0" err="1"/>
              <a:t>със</a:t>
            </a:r>
            <a:r>
              <a:rPr lang="ru-RU" sz="2800" dirty="0"/>
              <a:t> </a:t>
            </a:r>
            <a:r>
              <a:rPr lang="ru-RU" sz="2800" dirty="0" err="1"/>
              <a:t>съоръжения</a:t>
            </a:r>
            <a:r>
              <a:rPr lang="ru-RU" sz="2800" dirty="0"/>
              <a:t> за </a:t>
            </a:r>
            <a:r>
              <a:rPr lang="ru-RU" sz="2800" dirty="0" err="1" smtClean="0"/>
              <a:t>велосипедно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придвижване</a:t>
            </a:r>
            <a:r>
              <a:rPr lang="ru-RU" sz="2800" dirty="0" smtClean="0"/>
              <a:t> </a:t>
            </a:r>
            <a:r>
              <a:rPr lang="ru-RU" sz="2800" dirty="0" err="1" smtClean="0"/>
              <a:t>към</a:t>
            </a:r>
            <a:r>
              <a:rPr lang="ru-RU" sz="2800" dirty="0" smtClean="0"/>
              <a:t> </a:t>
            </a:r>
            <a:r>
              <a:rPr lang="ru-RU" sz="2800" dirty="0" err="1"/>
              <a:t>центъра</a:t>
            </a:r>
            <a:r>
              <a:rPr lang="ru-RU" sz="2800" dirty="0"/>
              <a:t> на града</a:t>
            </a:r>
            <a:endParaRPr lang="en-US" alt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4" y="1700213"/>
            <a:ext cx="5853565" cy="4425014"/>
          </a:xfrm>
        </p:spPr>
        <p:txBody>
          <a:bodyPr/>
          <a:lstStyle/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Проучване на </a:t>
            </a:r>
            <a:r>
              <a:rPr lang="bg-BG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добри практики 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изграждането на безопасни тротоари</a:t>
            </a:r>
          </a:p>
          <a:p>
            <a:pPr marL="504744" lvl="1"/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Проектиране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изграждане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безопасни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тротоари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възможност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велосипедно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придвижване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от</a:t>
            </a:r>
            <a:b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кв. </a:t>
            </a:r>
            <a:r>
              <a:rPr lang="bg-BG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„Дружба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към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центъра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града</a:t>
            </a: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Популяризиране сред гражданите и посетителите на града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57" y="1803104"/>
            <a:ext cx="4579292" cy="222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876767-D185-45CC-9E1F-E576C54D1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/>
          <a:stretch/>
        </p:blipFill>
        <p:spPr>
          <a:xfrm>
            <a:off x="597611" y="4285749"/>
            <a:ext cx="11027037" cy="21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4" y="2064190"/>
            <a:ext cx="5853565" cy="4061037"/>
          </a:xfrm>
        </p:spPr>
        <p:txBody>
          <a:bodyPr/>
          <a:lstStyle/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Събиране и анализ на базова информация за текущото състояние на градския транспорт в Община Русе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Изготвяне на актуализирана транспортна схема на Община Русе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Организиране и провеждане на дискусии със заинтересованите страни и публично обсъждане на предложението за актуализация на транспортната схема на Община Русе</a:t>
            </a:r>
          </a:p>
          <a:p>
            <a:pPr marL="504744" lvl="1"/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744" lvl="1"/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68" y="3849329"/>
            <a:ext cx="5588966" cy="171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81001" y="188312"/>
            <a:ext cx="102296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 baseline="0">
                <a:solidFill>
                  <a:srgbClr val="134095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9pPr>
          </a:lstStyle>
          <a:p>
            <a:pPr marL="477606" algn="ctr" eaLnBrk="1" hangingPunct="1"/>
            <a:r>
              <a:rPr lang="ru-RU" altLang="en-US" b="0" dirty="0" err="1">
                <a:solidFill>
                  <a:schemeClr val="tx1"/>
                </a:solidFill>
              </a:rPr>
              <a:t>Мярка</a:t>
            </a:r>
            <a:r>
              <a:rPr lang="ru-RU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</a:rPr>
              <a:t>6</a:t>
            </a:r>
            <a:r>
              <a:rPr lang="ru-RU" altLang="en-US" b="0" dirty="0">
                <a:solidFill>
                  <a:schemeClr val="tx1"/>
                </a:solidFill>
              </a:rPr>
              <a:t>:</a:t>
            </a:r>
            <a:br>
              <a:rPr lang="ru-RU" altLang="en-US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Анализ на търсенето на обществения </a:t>
            </a:r>
            <a:r>
              <a:rPr lang="ru-RU" b="0" dirty="0" smtClean="0">
                <a:solidFill>
                  <a:schemeClr val="tx1"/>
                </a:solidFill>
              </a:rPr>
              <a:t>транспорт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и </a:t>
            </a:r>
            <a:r>
              <a:rPr lang="ru-RU" b="0" dirty="0">
                <a:solidFill>
                  <a:schemeClr val="tx1"/>
                </a:solidFill>
              </a:rPr>
              <a:t>реорганизация на </a:t>
            </a:r>
            <a:r>
              <a:rPr lang="ru-RU" b="0" dirty="0" smtClean="0">
                <a:solidFill>
                  <a:schemeClr val="tx1"/>
                </a:solidFill>
              </a:rPr>
              <a:t>линиите</a:t>
            </a:r>
            <a:endParaRPr lang="en-US" altLang="en-US" b="0" kern="0" dirty="0" smtClean="0">
              <a:solidFill>
                <a:schemeClr val="tx1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68" y="1905236"/>
            <a:ext cx="5678398" cy="16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3" y="1700214"/>
            <a:ext cx="10211301" cy="1268455"/>
          </a:xfrm>
        </p:spPr>
        <p:txBody>
          <a:bodyPr>
            <a:normAutofit lnSpcReduction="10000"/>
          </a:bodyPr>
          <a:lstStyle/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Проучване на добри практики за предоставяне на услугата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Пилотно тестване на експериментална нощна линия на обществения транспорт за жителите на квартала и гостите на града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Популяризиране на услугата сред гражданите</a:t>
            </a:r>
          </a:p>
          <a:p>
            <a:pPr marL="504744" lvl="1"/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1" y="188312"/>
            <a:ext cx="1022966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 baseline="0">
                <a:solidFill>
                  <a:srgbClr val="134095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FFFFFF"/>
                </a:solidFill>
                <a:latin typeface="Arial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2200" b="1">
                <a:solidFill>
                  <a:srgbClr val="134095"/>
                </a:solidFill>
                <a:latin typeface="Arial" charset="0"/>
              </a:defRPr>
            </a:lvl9pPr>
          </a:lstStyle>
          <a:p>
            <a:pPr marL="477606" algn="ctr" eaLnBrk="1" hangingPunct="1"/>
            <a:r>
              <a:rPr lang="ru-RU" altLang="en-US" b="0" dirty="0" err="1">
                <a:solidFill>
                  <a:schemeClr val="tx1"/>
                </a:solidFill>
              </a:rPr>
              <a:t>Мярка</a:t>
            </a:r>
            <a:r>
              <a:rPr lang="ru-RU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>
                <a:solidFill>
                  <a:schemeClr val="tx1"/>
                </a:solidFill>
              </a:rPr>
              <a:t>7</a:t>
            </a:r>
            <a:r>
              <a:rPr lang="ru-RU" altLang="en-US" b="0" dirty="0">
                <a:solidFill>
                  <a:schemeClr val="tx1"/>
                </a:solidFill>
              </a:rPr>
              <a:t>:</a:t>
            </a:r>
            <a:br>
              <a:rPr lang="ru-RU" altLang="en-US" b="0" dirty="0">
                <a:solidFill>
                  <a:schemeClr val="tx1"/>
                </a:solidFill>
              </a:rPr>
            </a:br>
            <a:r>
              <a:rPr lang="bg-BG" b="0" dirty="0">
                <a:solidFill>
                  <a:schemeClr val="tx1"/>
                </a:solidFill>
              </a:rPr>
              <a:t>Въвеждане на нощна линия за жителите</a:t>
            </a:r>
            <a:br>
              <a:rPr lang="bg-BG" b="0" dirty="0">
                <a:solidFill>
                  <a:schemeClr val="tx1"/>
                </a:solidFill>
              </a:rPr>
            </a:br>
            <a:r>
              <a:rPr lang="bg-BG" b="0" dirty="0">
                <a:solidFill>
                  <a:schemeClr val="tx1"/>
                </a:solidFill>
              </a:rPr>
              <a:t>на кв. „Дружба“ </a:t>
            </a:r>
            <a:endParaRPr lang="en-US" altLang="en-US" b="0" kern="0" dirty="0" smtClean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10" y="3257268"/>
            <a:ext cx="3613234" cy="314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b="14748"/>
          <a:stretch/>
        </p:blipFill>
        <p:spPr>
          <a:xfrm>
            <a:off x="1778924" y="3273893"/>
            <a:ext cx="3918286" cy="314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5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71105"/>
            <a:ext cx="10515600" cy="2372245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g-BG" sz="6000" dirty="0" smtClean="0"/>
              <a:t>Благодаря за вниманието</a:t>
            </a:r>
            <a:r>
              <a:rPr lang="en-GB" sz="6000" dirty="0" smtClean="0"/>
              <a:t>!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4073236" y="3222533"/>
            <a:ext cx="4223687" cy="45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CA" sz="3600" dirty="0" smtClean="0">
                <a:solidFill>
                  <a:schemeClr val="bg1"/>
                </a:solidFill>
                <a:cs typeface="Times New Roman"/>
                <a:hlinkClick r:id="rId3"/>
              </a:rPr>
              <a:t>www.csdcs.org</a:t>
            </a:r>
            <a:endParaRPr lang="en-CA" sz="3600" dirty="0" smtClean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2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26"/>
            <a:ext cx="12192000" cy="6846474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348224" y="691563"/>
            <a:ext cx="3590983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599" dirty="0" smtClean="0">
                <a:solidFill>
                  <a:srgbClr val="133F95"/>
                </a:solidFill>
                <a:cs typeface="Times New Roman"/>
              </a:rPr>
              <a:t>CIVITAS ECCENTRIC</a:t>
            </a:r>
          </a:p>
          <a:p>
            <a:pPr>
              <a:lnSpc>
                <a:spcPts val="4140"/>
              </a:lnSpc>
            </a:pPr>
            <a:endParaRPr lang="en-CA" sz="3599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20709" y="1821116"/>
            <a:ext cx="238526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bg-BG" sz="2796" dirty="0" smtClean="0">
                <a:solidFill>
                  <a:srgbClr val="133F95"/>
                </a:solidFill>
                <a:cs typeface="Times New Roman"/>
              </a:rPr>
              <a:t>Нашият проект:</a:t>
            </a: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0709" y="2800831"/>
            <a:ext cx="209570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Договор 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690698</a:t>
            </a:r>
          </a:p>
          <a:p>
            <a:pPr>
              <a:lnSpc>
                <a:spcPts val="2760"/>
              </a:lnSpc>
            </a:pP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20709" y="3261873"/>
            <a:ext cx="782515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Иновативен проект 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(IA) </a:t>
            </a: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интегриран в програма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Horizon 2020</a:t>
            </a:r>
          </a:p>
          <a:p>
            <a:pPr>
              <a:lnSpc>
                <a:spcPts val="2760"/>
              </a:lnSpc>
            </a:pP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0709" y="3607654"/>
            <a:ext cx="6502165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Общ бюджет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: 19,3 M Euros, EC </a:t>
            </a: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грант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: 17,4 M Euros</a:t>
            </a:r>
            <a:r>
              <a:rPr lang="en-CA" sz="239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99" dirty="0" smtClean="0">
                <a:solidFill>
                  <a:srgbClr val="000000"/>
                </a:solidFill>
                <a:latin typeface="Times New Roman"/>
              </a:rPr>
            </a:b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Продължителност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: </a:t>
            </a: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септ.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 2016 –</a:t>
            </a:r>
            <a:r>
              <a:rPr lang="bg-BG" sz="2399" dirty="0" smtClean="0">
                <a:solidFill>
                  <a:srgbClr val="133F95"/>
                </a:solidFill>
                <a:cs typeface="Times New Roman"/>
              </a:rPr>
              <a:t> септ.</a:t>
            </a:r>
            <a:r>
              <a:rPr lang="en-CA" sz="2399" dirty="0" smtClean="0">
                <a:solidFill>
                  <a:srgbClr val="133F95"/>
                </a:solidFill>
                <a:cs typeface="Times New Roman"/>
              </a:rPr>
              <a:t> 2020</a:t>
            </a:r>
          </a:p>
          <a:p>
            <a:pPr>
              <a:lnSpc>
                <a:spcPts val="4000"/>
              </a:lnSpc>
            </a:pP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104723" y="6016598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9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>
              <a:lnSpc>
                <a:spcPts val="1380"/>
              </a:lnSpc>
            </a:pPr>
            <a:endParaRPr lang="en-CA" sz="1199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692" y="2478101"/>
            <a:ext cx="5592749" cy="24365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3830"/>
              </a:lnSpc>
            </a:pPr>
            <a:r>
              <a:rPr lang="en-CA" sz="3203" dirty="0" smtClean="0">
                <a:solidFill>
                  <a:srgbClr val="FFFFFF"/>
                </a:solidFill>
                <a:cs typeface="Times New Roman"/>
              </a:rPr>
              <a:t>ECCENTRIC: </a:t>
            </a:r>
            <a:r>
              <a:rPr lang="bg-BG" sz="3203" dirty="0" smtClean="0">
                <a:solidFill>
                  <a:srgbClr val="FFFFFF"/>
                </a:solidFill>
                <a:cs typeface="Times New Roman"/>
              </a:rPr>
              <a:t>мрежа от градове</a:t>
            </a:r>
            <a:r>
              <a:rPr lang="en-CA" sz="3203" dirty="0" smtClean="0">
                <a:solidFill>
                  <a:srgbClr val="000000"/>
                </a:solidFill>
              </a:rPr>
              <a:t/>
            </a:r>
            <a:br>
              <a:rPr lang="en-CA" sz="3203" dirty="0" smtClean="0">
                <a:solidFill>
                  <a:srgbClr val="000000"/>
                </a:solidFill>
              </a:rPr>
            </a:br>
            <a:r>
              <a:rPr lang="en-CA" sz="3203" dirty="0" smtClean="0">
                <a:solidFill>
                  <a:srgbClr val="FFFFFF"/>
                </a:solidFill>
                <a:cs typeface="Times New Roman"/>
              </a:rPr>
              <a:t>c</a:t>
            </a:r>
            <a:r>
              <a:rPr lang="bg-BG" sz="3203" dirty="0" smtClean="0">
                <a:solidFill>
                  <a:srgbClr val="FFFFFF"/>
                </a:solidFill>
                <a:cs typeface="Times New Roman"/>
              </a:rPr>
              <a:t>ъс съответстваща база за</a:t>
            </a:r>
            <a:r>
              <a:rPr lang="en-CA" sz="3203" dirty="0" smtClean="0">
                <a:solidFill>
                  <a:srgbClr val="000000"/>
                </a:solidFill>
              </a:rPr>
              <a:t/>
            </a:r>
            <a:br>
              <a:rPr lang="en-CA" sz="3203" dirty="0" smtClean="0">
                <a:solidFill>
                  <a:srgbClr val="000000"/>
                </a:solidFill>
              </a:rPr>
            </a:br>
            <a:r>
              <a:rPr lang="bg-BG" sz="3203" dirty="0" smtClean="0">
                <a:solidFill>
                  <a:schemeClr val="bg1"/>
                </a:solidFill>
              </a:rPr>
              <a:t>устойчива градска мобилност</a:t>
            </a:r>
            <a:r>
              <a:rPr lang="en-CA" sz="3203" dirty="0" smtClean="0">
                <a:solidFill>
                  <a:srgbClr val="000000"/>
                </a:solidFill>
              </a:rPr>
              <a:t/>
            </a:r>
            <a:br>
              <a:rPr lang="en-CA" sz="3203" dirty="0" smtClean="0">
                <a:solidFill>
                  <a:srgbClr val="000000"/>
                </a:solidFill>
              </a:rPr>
            </a:br>
            <a:endParaRPr lang="en-CA" sz="3203" dirty="0" smtClean="0">
              <a:solidFill>
                <a:srgbClr val="FFFFFF"/>
              </a:solidFill>
              <a:cs typeface="Times New Roman"/>
            </a:endParaRPr>
          </a:p>
          <a:p>
            <a:pPr>
              <a:lnSpc>
                <a:spcPts val="3830"/>
              </a:lnSpc>
            </a:pPr>
            <a:endParaRPr lang="en-CA" sz="3203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6474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304733" y="795298"/>
            <a:ext cx="3345211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bg-BG" sz="3200" dirty="0" smtClean="0">
                <a:solidFill>
                  <a:srgbClr val="133F95"/>
                </a:solidFill>
                <a:cs typeface="Times New Roman"/>
              </a:rPr>
              <a:t>Участващи градове</a:t>
            </a:r>
            <a:endParaRPr lang="en-CA" sz="3200" dirty="0" smtClean="0">
              <a:solidFill>
                <a:srgbClr val="133F95"/>
              </a:solidFill>
              <a:cs typeface="Times New Roman"/>
            </a:endParaRPr>
          </a:p>
          <a:p>
            <a:pPr>
              <a:lnSpc>
                <a:spcPts val="2530"/>
              </a:lnSpc>
            </a:pPr>
            <a:endParaRPr lang="en-CA" sz="21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3219" y="4771785"/>
            <a:ext cx="11131329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400" dirty="0" smtClean="0">
                <a:solidFill>
                  <a:schemeClr val="tx2"/>
                </a:solidFill>
                <a:cs typeface="Times New Roman"/>
              </a:rPr>
              <a:t>29 </a:t>
            </a:r>
            <a:r>
              <a:rPr lang="bg-BG" sz="2400" dirty="0" smtClean="0">
                <a:solidFill>
                  <a:schemeClr val="tx2"/>
                </a:solidFill>
                <a:cs typeface="Times New Roman"/>
              </a:rPr>
              <a:t>партньори в консорциума – Клуб УРГО и Община Русе от България</a:t>
            </a:r>
            <a:endParaRPr lang="en-CA" sz="2400" dirty="0" smtClean="0">
              <a:solidFill>
                <a:schemeClr val="tx2"/>
              </a:solidFill>
              <a:cs typeface="Times New Roman"/>
            </a:endParaRPr>
          </a:p>
          <a:p>
            <a:pPr>
              <a:lnSpc>
                <a:spcPts val="2300"/>
              </a:lnSpc>
            </a:pP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3219" y="5186723"/>
            <a:ext cx="10274840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400" dirty="0" smtClean="0">
                <a:solidFill>
                  <a:schemeClr val="tx2"/>
                </a:solidFill>
                <a:cs typeface="Times New Roman"/>
              </a:rPr>
              <a:t>17 </a:t>
            </a:r>
            <a:r>
              <a:rPr lang="bg-BG" sz="2400" dirty="0" smtClean="0">
                <a:solidFill>
                  <a:schemeClr val="tx2"/>
                </a:solidFill>
                <a:cs typeface="Times New Roman"/>
              </a:rPr>
              <a:t>градове-наблюдатели, които са заинтересовани от обмяна на опит</a:t>
            </a:r>
            <a:endParaRPr lang="en-CA" sz="2400" dirty="0" smtClean="0">
              <a:solidFill>
                <a:schemeClr val="tx2"/>
              </a:solidFill>
              <a:cs typeface="Times New Roman"/>
            </a:endParaRPr>
          </a:p>
          <a:p>
            <a:pPr>
              <a:lnSpc>
                <a:spcPts val="23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32238" y="6016598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9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pPr>
              <a:lnSpc>
                <a:spcPts val="1380"/>
              </a:lnSpc>
            </a:pPr>
            <a:endParaRPr lang="en-CA" sz="1199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6474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304732" y="783772"/>
            <a:ext cx="3145220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bg-BG" sz="2800" dirty="0" smtClean="0">
                <a:solidFill>
                  <a:srgbClr val="133F95"/>
                </a:solidFill>
                <a:cs typeface="Times New Roman"/>
              </a:rPr>
              <a:t>Очаквани резултати:</a:t>
            </a:r>
            <a:endParaRPr lang="en-CA" sz="2800" dirty="0" smtClean="0">
              <a:solidFill>
                <a:srgbClr val="133F95"/>
              </a:solidFill>
              <a:cs typeface="Times New Roman"/>
            </a:endParaRPr>
          </a:p>
          <a:p>
            <a:pPr>
              <a:lnSpc>
                <a:spcPts val="2530"/>
              </a:lnSpc>
            </a:pPr>
            <a:endParaRPr lang="en-CA" sz="21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57099" y="1808138"/>
            <a:ext cx="5360069" cy="7181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lang="en-CA" sz="2000" dirty="0" smtClean="0">
                <a:solidFill>
                  <a:srgbClr val="133F95"/>
                </a:solidFill>
                <a:latin typeface="Times New Roman"/>
                <a:cs typeface="Times New Roman"/>
              </a:rPr>
              <a:t>1</a:t>
            </a:r>
            <a:r>
              <a:rPr lang="en-CA" sz="3119" dirty="0" smtClean="0">
                <a:solidFill>
                  <a:srgbClr val="133F95"/>
                </a:solidFill>
                <a:latin typeface="Times New Roman"/>
                <a:cs typeface="Times New Roman"/>
              </a:rPr>
              <a:t>.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Въздействие на локално ниво в 5-те града</a:t>
            </a:r>
            <a:endParaRPr lang="en-CA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2815"/>
              </a:lnSpc>
            </a:pPr>
            <a:endParaRPr lang="en-CA" sz="2441" dirty="0">
              <a:solidFill>
                <a:srgbClr val="00206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57099" y="2789304"/>
            <a:ext cx="3752887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81000" algn="l"/>
              </a:tabLst>
            </a:pPr>
            <a:r>
              <a:rPr lang="en-CA" sz="2000" dirty="0" smtClean="0">
                <a:solidFill>
                  <a:srgbClr val="133F95"/>
                </a:solidFill>
                <a:cs typeface="Times New Roman"/>
              </a:rPr>
              <a:t>2.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Принос към базата знания </a:t>
            </a:r>
            <a:r>
              <a:rPr lang="en-CA" sz="2000" dirty="0" smtClean="0">
                <a:solidFill>
                  <a:srgbClr val="002060"/>
                </a:solidFill>
              </a:rPr>
              <a:t/>
            </a:r>
            <a:br>
              <a:rPr lang="en-CA" sz="2000" dirty="0" smtClean="0">
                <a:solidFill>
                  <a:srgbClr val="002060"/>
                </a:solidFill>
              </a:rPr>
            </a:br>
            <a:r>
              <a:rPr lang="bg-BG" sz="2000" dirty="0" smtClean="0">
                <a:solidFill>
                  <a:srgbClr val="002060"/>
                </a:solidFill>
              </a:rPr>
              <a:t>за устойчивата градска мобилност</a:t>
            </a:r>
            <a:endParaRPr lang="en-CA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2900"/>
              </a:lnSpc>
            </a:pP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57099" y="3882842"/>
            <a:ext cx="5159228" cy="11156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0"/>
              </a:lnSpc>
              <a:tabLst>
                <a:tab pos="381000" algn="l"/>
                <a:tab pos="381000" algn="l"/>
              </a:tabLst>
            </a:pPr>
            <a:r>
              <a:rPr lang="en-CA" sz="2000" dirty="0" smtClean="0">
                <a:solidFill>
                  <a:srgbClr val="133F95"/>
                </a:solidFill>
                <a:cs typeface="Times New Roman"/>
              </a:rPr>
              <a:t>3.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Въвеждане на пазара на нови мобилни продукти и услуги</a:t>
            </a:r>
            <a:endParaRPr lang="en-CA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2850"/>
              </a:lnSpc>
            </a:pP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017741" y="6016598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9" smtClean="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  <a:p>
            <a:pPr>
              <a:lnSpc>
                <a:spcPts val="1380"/>
              </a:lnSpc>
            </a:pPr>
            <a:endParaRPr lang="en-CA" sz="1199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1304733" y="795298"/>
            <a:ext cx="9602502" cy="6412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30"/>
              </a:lnSpc>
            </a:pPr>
            <a:r>
              <a:rPr lang="bg-BG" sz="2800" b="1" dirty="0" smtClean="0">
                <a:solidFill>
                  <a:srgbClr val="133F95"/>
                </a:solidFill>
                <a:cs typeface="Times New Roman"/>
              </a:rPr>
              <a:t>Основни резултати за Русе:</a:t>
            </a:r>
            <a:endParaRPr lang="en-CA" sz="2800" b="1" dirty="0" smtClean="0">
              <a:solidFill>
                <a:srgbClr val="133F95"/>
              </a:solidFill>
              <a:cs typeface="Times New Roman"/>
            </a:endParaRPr>
          </a:p>
          <a:p>
            <a:pPr algn="ctr">
              <a:lnSpc>
                <a:spcPts val="2530"/>
              </a:lnSpc>
            </a:pP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38165" y="1682804"/>
            <a:ext cx="3965829" cy="3851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75"/>
              </a:lnSpc>
              <a:buFont typeface="Arial" pitchFamily="34" charset="0"/>
              <a:buChar char="•"/>
              <a:tabLst>
                <a:tab pos="342900" algn="l"/>
              </a:tabLst>
            </a:pPr>
            <a:r>
              <a:rPr lang="en-CA" sz="2000" dirty="0" smtClean="0">
                <a:solidFill>
                  <a:srgbClr val="133F95"/>
                </a:solidFill>
                <a:cs typeface="Times New Roman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cs typeface="Times New Roman"/>
              </a:rPr>
              <a:t>20%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 намаляване на трафика в Русе</a:t>
            </a:r>
            <a:endParaRPr lang="en-CA" sz="2000" dirty="0">
              <a:solidFill>
                <a:srgbClr val="00206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8164" y="2261980"/>
            <a:ext cx="10553836" cy="3851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5"/>
              </a:lnSpc>
              <a:buFont typeface="Arial" pitchFamily="34" charset="0"/>
              <a:buChar char="•"/>
              <a:tabLst>
                <a:tab pos="342900" algn="l"/>
              </a:tabLst>
            </a:pPr>
            <a:r>
              <a:rPr lang="en-CA" sz="2000" dirty="0" smtClean="0">
                <a:solidFill>
                  <a:srgbClr val="133F95"/>
                </a:solidFill>
                <a:cs typeface="Times New Roman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cs typeface="Times New Roman"/>
              </a:rPr>
              <a:t>50% 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 намаление на пътните инциденти в кв. Дружба</a:t>
            </a:r>
            <a:endParaRPr lang="en-CA" sz="2000" dirty="0">
              <a:solidFill>
                <a:srgbClr val="00206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8164" y="2845490"/>
            <a:ext cx="8616700" cy="84638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5"/>
              </a:lnSpc>
              <a:buFont typeface="Arial" pitchFamily="34" charset="0"/>
              <a:buChar char="•"/>
              <a:tabLst>
                <a:tab pos="342900" algn="l"/>
              </a:tabLst>
            </a:pPr>
            <a:r>
              <a:rPr lang="en-CA" sz="2000" dirty="0" smtClean="0">
                <a:solidFill>
                  <a:srgbClr val="133F95"/>
                </a:solidFill>
                <a:cs typeface="Times New Roman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cs typeface="Times New Roman"/>
              </a:rPr>
              <a:t>20% 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 увеличение на удовлетвореността на гражданите    от новите мерки</a:t>
            </a:r>
            <a:endParaRPr lang="en-CA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3275"/>
              </a:lnSpc>
            </a:pPr>
            <a:r>
              <a:rPr lang="bg-BG" sz="2399" dirty="0" smtClean="0">
                <a:solidFill>
                  <a:srgbClr val="000000"/>
                </a:solidFill>
              </a:rPr>
              <a:t>  </a:t>
            </a:r>
            <a:endParaRPr lang="en-CA" sz="2399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17741" y="6016598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9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 lang="en-CA" sz="1199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9404" y="3623503"/>
            <a:ext cx="9459377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Font typeface="Arial" pitchFamily="34" charset="0"/>
              <a:buChar char="•"/>
            </a:pPr>
            <a:r>
              <a:rPr lang="bg-BG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 smtClean="0">
                <a:solidFill>
                  <a:srgbClr val="002060"/>
                </a:solidFill>
                <a:cs typeface="Times New Roman"/>
              </a:rPr>
              <a:t>20% 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увеличение на използването </a:t>
            </a:r>
            <a:r>
              <a:rPr lang="en-US" sz="20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на ГТ</a:t>
            </a:r>
          </a:p>
          <a:p>
            <a:pPr>
              <a:lnSpc>
                <a:spcPts val="2300"/>
              </a:lnSpc>
            </a:pPr>
            <a:endParaRPr lang="bg-BG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2300"/>
              </a:lnSpc>
              <a:buFont typeface="Arial" pitchFamily="34" charset="0"/>
              <a:buChar char="•"/>
            </a:pP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Times New Roman"/>
              </a:rPr>
              <a:t>WEB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-портал за транспортна </a:t>
            </a:r>
            <a:r>
              <a:rPr lang="en-US" sz="200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информация в Русе и закупуване на билети за ГТ</a:t>
            </a:r>
          </a:p>
          <a:p>
            <a:pPr>
              <a:lnSpc>
                <a:spcPts val="2300"/>
              </a:lnSpc>
            </a:pPr>
            <a:endParaRPr lang="bg-BG" sz="2000" dirty="0" smtClean="0">
              <a:solidFill>
                <a:srgbClr val="002060"/>
              </a:solidFill>
              <a:cs typeface="Times New Roman"/>
            </a:endParaRPr>
          </a:p>
          <a:p>
            <a:pPr>
              <a:lnSpc>
                <a:spcPts val="2300"/>
              </a:lnSpc>
              <a:buFont typeface="Arial" pitchFamily="34" charset="0"/>
              <a:buChar char="•"/>
            </a:pPr>
            <a:r>
              <a:rPr lang="bg-BG" sz="2000" dirty="0" smtClean="0">
                <a:solidFill>
                  <a:srgbClr val="002060"/>
                </a:solidFill>
                <a:cs typeface="Times New Roman"/>
              </a:rPr>
              <a:t> Серия от семинари и конференции </a:t>
            </a:r>
            <a:endParaRPr lang="en-CA" sz="2000" dirty="0" smtClean="0">
              <a:solidFill>
                <a:srgbClr val="002060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75685" y="3041964"/>
            <a:ext cx="11489266" cy="25396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g-BG" alt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bg-BG" altLang="en-US" b="1" dirty="0" smtClean="0"/>
              <a:t>ПРЕДСТАВЯНЕ НА МЕРКИТЕ ЗА РУСЕ</a:t>
            </a:r>
          </a:p>
          <a:p>
            <a:pPr eaLnBrk="1" hangingPunct="1">
              <a:lnSpc>
                <a:spcPct val="80000"/>
              </a:lnSpc>
            </a:pPr>
            <a:endParaRPr lang="en-US" altLang="en-US" sz="23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en-US" sz="2100" dirty="0" smtClean="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51367" y="253497"/>
            <a:ext cx="11489266" cy="124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700"/>
              </a:spcAft>
              <a:buClr>
                <a:srgbClr val="134095"/>
              </a:buClr>
              <a:buSzPct val="130000"/>
              <a:buFont typeface="Arial" charset="0"/>
              <a:buNone/>
              <a:tabLst/>
              <a:defRPr sz="3200" b="0">
                <a:solidFill>
                  <a:srgbClr val="134095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568325" indent="-3778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34095"/>
              </a:buClr>
              <a:buSzPct val="130000"/>
              <a:buChar char="•"/>
              <a:defRPr sz="17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987425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95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  <a:cs typeface="MS PGothic"/>
              </a:defRPr>
            </a:lvl4pPr>
            <a:lvl5pPr marL="2114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  <a:ea typeface="MS PGothic" pitchFamily="34" charset="-128"/>
                <a:cs typeface="MS PGothic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/>
            <a:r>
              <a:rPr lang="ru-RU" altLang="en-US" sz="2300" kern="0" dirty="0" smtClean="0"/>
              <a:t>Проект "</a:t>
            </a:r>
            <a:r>
              <a:rPr lang="ru-RU" altLang="en-US" sz="2300" kern="0" dirty="0"/>
              <a:t>CIVITAS </a:t>
            </a:r>
            <a:r>
              <a:rPr lang="ru-RU" altLang="en-US" sz="2300" kern="0" dirty="0" smtClean="0"/>
              <a:t>ECCENTRIC - </a:t>
            </a:r>
            <a:r>
              <a:rPr lang="ru-RU" altLang="en-US" sz="2300" kern="0" dirty="0" err="1"/>
              <a:t>Иновативни</a:t>
            </a:r>
            <a:r>
              <a:rPr lang="ru-RU" altLang="en-US" sz="2300" kern="0" dirty="0"/>
              <a:t> решения за устойчива </a:t>
            </a:r>
            <a:r>
              <a:rPr lang="ru-RU" altLang="en-US" sz="2300" kern="0" dirty="0" err="1"/>
              <a:t>мобилност</a:t>
            </a:r>
            <a:r>
              <a:rPr lang="ru-RU" altLang="en-US" sz="2300" kern="0" dirty="0"/>
              <a:t> на хора в </a:t>
            </a:r>
            <a:r>
              <a:rPr lang="ru-RU" altLang="en-US" sz="2300" kern="0" dirty="0" err="1"/>
              <a:t>периферните</a:t>
            </a:r>
            <a:r>
              <a:rPr lang="ru-RU" altLang="en-US" sz="2300" kern="0" dirty="0"/>
              <a:t> </a:t>
            </a:r>
            <a:r>
              <a:rPr lang="ru-RU" altLang="en-US" sz="2300" kern="0" dirty="0" err="1"/>
              <a:t>градски</a:t>
            </a:r>
            <a:r>
              <a:rPr lang="ru-RU" altLang="en-US" sz="2300" kern="0" dirty="0"/>
              <a:t> </a:t>
            </a:r>
            <a:r>
              <a:rPr lang="ru-RU" altLang="en-US" sz="2300" kern="0" dirty="0" err="1"/>
              <a:t>квартали</a:t>
            </a:r>
            <a:r>
              <a:rPr lang="ru-RU" altLang="en-US" sz="2300" kern="0" dirty="0"/>
              <a:t> и </a:t>
            </a:r>
            <a:r>
              <a:rPr lang="ru-RU" altLang="en-US" sz="2300" kern="0" dirty="0" err="1"/>
              <a:t>товарна</a:t>
            </a:r>
            <a:r>
              <a:rPr lang="ru-RU" altLang="en-US" sz="2300" kern="0" dirty="0"/>
              <a:t> логистика без </a:t>
            </a:r>
            <a:r>
              <a:rPr lang="ru-RU" altLang="en-US" sz="2300" kern="0" dirty="0" err="1"/>
              <a:t>вредни</a:t>
            </a:r>
            <a:r>
              <a:rPr lang="ru-RU" altLang="en-US" sz="2300" kern="0" dirty="0"/>
              <a:t> </a:t>
            </a:r>
            <a:r>
              <a:rPr lang="ru-RU" altLang="en-US" sz="2300" kern="0" dirty="0" err="1"/>
              <a:t>емисии</a:t>
            </a:r>
            <a:r>
              <a:rPr lang="ru-RU" altLang="en-US" sz="2300" kern="0" dirty="0"/>
              <a:t> в </a:t>
            </a:r>
            <a:r>
              <a:rPr lang="ru-RU" altLang="en-US" sz="2300" kern="0" dirty="0" err="1"/>
              <a:t>градските</a:t>
            </a:r>
            <a:r>
              <a:rPr lang="ru-RU" altLang="en-US" sz="2300" kern="0" dirty="0"/>
              <a:t> </a:t>
            </a:r>
            <a:r>
              <a:rPr lang="ru-RU" altLang="en-US" sz="2300" kern="0" dirty="0" err="1"/>
              <a:t>центрове</a:t>
            </a:r>
            <a:r>
              <a:rPr lang="ru-RU" altLang="en-US" sz="2300" kern="0" dirty="0"/>
              <a:t>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0" y="188312"/>
            <a:ext cx="8821455" cy="1152525"/>
          </a:xfrm>
        </p:spPr>
        <p:txBody>
          <a:bodyPr>
            <a:normAutofit fontScale="90000"/>
          </a:bodyPr>
          <a:lstStyle/>
          <a:p>
            <a:pPr marL="477606"/>
            <a:r>
              <a:rPr lang="ru-RU" altLang="en-US" sz="3100" dirty="0" err="1" smtClean="0"/>
              <a:t>Мярка</a:t>
            </a:r>
            <a:r>
              <a:rPr lang="ru-RU" altLang="en-US" sz="3100" dirty="0" smtClean="0"/>
              <a:t> 1:</a:t>
            </a:r>
            <a:br>
              <a:rPr lang="ru-RU" altLang="en-US" sz="3100" dirty="0" smtClean="0"/>
            </a:br>
            <a:r>
              <a:rPr lang="ru-RU" altLang="en-US" sz="3100" dirty="0" smtClean="0"/>
              <a:t>Пилотна система </a:t>
            </a:r>
            <a:r>
              <a:rPr lang="en-US" altLang="en-US" sz="3100" dirty="0" smtClean="0"/>
              <a:t>“Park &amp; Ride” </a:t>
            </a:r>
            <a:r>
              <a:rPr lang="ru-RU" altLang="en-US" sz="3100" dirty="0" smtClean="0"/>
              <a:t>в </a:t>
            </a:r>
            <a:r>
              <a:rPr lang="ru-RU" altLang="en-US" sz="3100" dirty="0" err="1"/>
              <a:t>периферния</a:t>
            </a:r>
            <a:r>
              <a:rPr lang="ru-RU" altLang="en-US" sz="3100" dirty="0"/>
              <a:t> </a:t>
            </a:r>
            <a:r>
              <a:rPr lang="ru-RU" altLang="en-US" sz="3100" dirty="0" smtClean="0"/>
              <a:t>квартал</a:t>
            </a:r>
            <a:r>
              <a:rPr lang="en-US" altLang="en-US" sz="3100" dirty="0" smtClean="0"/>
              <a:t> “</a:t>
            </a:r>
            <a:r>
              <a:rPr lang="bg-BG" altLang="en-US" sz="3100" dirty="0" smtClean="0"/>
              <a:t>Дружба</a:t>
            </a:r>
            <a:r>
              <a:rPr lang="bg-BG" altLang="en-US" dirty="0" smtClean="0"/>
              <a:t>“</a:t>
            </a:r>
            <a:endParaRPr lang="en-US" alt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3" y="1700213"/>
            <a:ext cx="6372963" cy="2455328"/>
          </a:xfrm>
        </p:spPr>
        <p:txBody>
          <a:bodyPr/>
          <a:lstStyle/>
          <a:p>
            <a:pPr marL="504744" lvl="1">
              <a:spcBef>
                <a:spcPts val="684"/>
              </a:spcBef>
            </a:pP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Проектиране и изграждане на паркинг в</a:t>
            </a:r>
            <a:b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кв. „Дружба“</a:t>
            </a:r>
          </a:p>
          <a:p>
            <a:pPr marL="504744" lvl="1">
              <a:spcBef>
                <a:spcPts val="684"/>
              </a:spcBef>
            </a:pP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Свързване на паркинга с услуги на градския тролейбусен транспорт</a:t>
            </a:r>
          </a:p>
          <a:p>
            <a:pPr marL="504744" lvl="1">
              <a:spcBef>
                <a:spcPts val="684"/>
              </a:spcBef>
            </a:pP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Разработване и внедряване на системата </a:t>
            </a:r>
            <a:r>
              <a:rPr lang="en-GB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“Park &amp; Ride</a:t>
            </a:r>
            <a:r>
              <a:rPr lang="en-GB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4744" lvl="1">
              <a:spcBef>
                <a:spcPts val="684"/>
              </a:spcBef>
            </a:pP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Популяризиране на </a:t>
            </a:r>
            <a:r>
              <a:rPr lang="bg-BG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новата 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услуга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17" y="1700214"/>
            <a:ext cx="3746878" cy="210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9" y="4167207"/>
            <a:ext cx="3840936" cy="21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9" y="4167207"/>
            <a:ext cx="5624753" cy="21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8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"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81000" y="188312"/>
            <a:ext cx="8821455" cy="1152525"/>
          </a:xfrm>
        </p:spPr>
        <p:txBody>
          <a:bodyPr>
            <a:noAutofit/>
          </a:bodyPr>
          <a:lstStyle/>
          <a:p>
            <a:pPr marL="477606"/>
            <a:r>
              <a:rPr lang="ru-RU" altLang="en-US" sz="2800" dirty="0" err="1" smtClean="0"/>
              <a:t>Мярка</a:t>
            </a:r>
            <a:r>
              <a:rPr lang="ru-RU" altLang="en-US" sz="2800" dirty="0" smtClean="0"/>
              <a:t> 2:</a:t>
            </a:r>
            <a:r>
              <a:rPr lang="ru-RU" altLang="en-US" sz="2800" dirty="0"/>
              <a:t/>
            </a:r>
            <a:br>
              <a:rPr lang="ru-RU" altLang="en-US" sz="2800" dirty="0"/>
            </a:br>
            <a:r>
              <a:rPr lang="ru-RU" altLang="en-US" sz="2800" dirty="0"/>
              <a:t>Информация, обучение и </a:t>
            </a:r>
            <a:r>
              <a:rPr lang="ru-RU" altLang="en-US" sz="2800" dirty="0" err="1"/>
              <a:t>повишаване</a:t>
            </a:r>
            <a:r>
              <a:rPr lang="ru-RU" altLang="en-US" sz="2800" dirty="0"/>
              <a:t> на </a:t>
            </a:r>
            <a:r>
              <a:rPr lang="ru-RU" altLang="en-US" sz="2800" dirty="0" err="1"/>
              <a:t>осведомеността</a:t>
            </a:r>
            <a:r>
              <a:rPr lang="ru-RU" altLang="en-US" sz="2800" dirty="0"/>
              <a:t> </a:t>
            </a:r>
            <a:endParaRPr lang="en-US" altLang="en-US" sz="2800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8003" y="1700213"/>
            <a:ext cx="5957868" cy="4425014"/>
          </a:xfrm>
        </p:spPr>
        <p:txBody>
          <a:bodyPr/>
          <a:lstStyle/>
          <a:p>
            <a:pPr marL="504744" lvl="1"/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Обучение за </a:t>
            </a:r>
            <a:r>
              <a:rPr lang="ru-RU" alt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служителите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обществения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транспорт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въпросите на устойчивата градска мобилност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Организиране на 6 </a:t>
            </a:r>
            <a:r>
              <a:rPr lang="bg-BG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уъркшопа</a:t>
            </a:r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за граждани и НПО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Провеждане на 3 конференции за мобилност</a:t>
            </a:r>
          </a:p>
          <a:p>
            <a:pPr marL="504744" lvl="1"/>
            <a:r>
              <a:rPr lang="bg-BG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Широка медийна кампания за устойчивата мобилност 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сред </a:t>
            </a:r>
            <a:r>
              <a:rPr lang="ru-RU" alt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заинтересованите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страни</a:t>
            </a:r>
            <a:r>
              <a:rPr lang="ru-RU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en-US" sz="2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училищата</a:t>
            </a:r>
            <a:r>
              <a:rPr lang="ru-RU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града</a:t>
            </a:r>
            <a:endParaRPr lang="bg-BG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19" y="1072342"/>
            <a:ext cx="4329471" cy="250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19" y="3940846"/>
            <a:ext cx="4329471" cy="259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460</Words>
  <Application>Microsoft Office PowerPoint</Application>
  <PresentationFormat>Widescreen</PresentationFormat>
  <Paragraphs>72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Times New Roman</vt:lpstr>
      <vt:lpstr>Office Theme</vt:lpstr>
      <vt:lpstr>Съвременни форми на транспортното обслужване на населението и подобряване градската мобилност в България и страните-членки на ЕС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Мярка 1: Пилотна система “Park &amp; Ride” в периферния квартал “Дружба“</vt:lpstr>
      <vt:lpstr>Мярка 2: Информация, обучение и повишаване на осведомеността </vt:lpstr>
      <vt:lpstr>Мярка 3: Мобилно приложение и интернет портал за обществен транспорт</vt:lpstr>
      <vt:lpstr>PowerPoint Presentation</vt:lpstr>
      <vt:lpstr>Мярка 5: Безопасни тротоари със съоръжения за велосипедно придвижване към центъра на града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Lachezar Rossenov</dc:creator>
  <cp:lastModifiedBy>Pepa</cp:lastModifiedBy>
  <cp:revision>44</cp:revision>
  <dcterms:created xsi:type="dcterms:W3CDTF">2019-05-04T14:18:43Z</dcterms:created>
  <dcterms:modified xsi:type="dcterms:W3CDTF">2019-11-07T21:18:31Z</dcterms:modified>
</cp:coreProperties>
</file>